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4"/>
  </p:notesMasterIdLst>
  <p:handoutMasterIdLst>
    <p:handoutMasterId r:id="rId25"/>
  </p:handoutMasterIdLst>
  <p:sldIdLst>
    <p:sldId id="327" r:id="rId2"/>
    <p:sldId id="337" r:id="rId3"/>
    <p:sldId id="338" r:id="rId4"/>
    <p:sldId id="259" r:id="rId5"/>
    <p:sldId id="349" r:id="rId6"/>
    <p:sldId id="350" r:id="rId7"/>
    <p:sldId id="351" r:id="rId8"/>
    <p:sldId id="277" r:id="rId9"/>
    <p:sldId id="339" r:id="rId10"/>
    <p:sldId id="319" r:id="rId11"/>
    <p:sldId id="345" r:id="rId12"/>
    <p:sldId id="299" r:id="rId13"/>
    <p:sldId id="294" r:id="rId14"/>
    <p:sldId id="297" r:id="rId15"/>
    <p:sldId id="347" r:id="rId16"/>
    <p:sldId id="346" r:id="rId17"/>
    <p:sldId id="340" r:id="rId18"/>
    <p:sldId id="341" r:id="rId19"/>
    <p:sldId id="342" r:id="rId20"/>
    <p:sldId id="348" r:id="rId21"/>
    <p:sldId id="334" r:id="rId22"/>
    <p:sldId id="336" r:id="rId23"/>
  </p:sldIdLst>
  <p:sldSz cx="9144000" cy="6858000" type="screen4x3"/>
  <p:notesSz cx="6788150" cy="992346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76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8080"/>
    <a:srgbClr val="2976AB"/>
    <a:srgbClr val="000000"/>
    <a:srgbClr val="3154A3"/>
    <a:srgbClr val="FDFDFD"/>
    <a:srgbClr val="FDFDFE"/>
    <a:srgbClr val="0093D3"/>
    <a:srgbClr val="FFCC66"/>
    <a:srgbClr val="667F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0" autoAdjust="0"/>
    <p:restoredTop sz="94601" autoAdjust="0"/>
  </p:normalViewPr>
  <p:slideViewPr>
    <p:cSldViewPr>
      <p:cViewPr varScale="1">
        <p:scale>
          <a:sx n="73" d="100"/>
          <a:sy n="73" d="100"/>
        </p:scale>
        <p:origin x="-1506" y="-102"/>
      </p:cViewPr>
      <p:guideLst>
        <p:guide orient="horz" pos="1776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71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5879" y="0"/>
            <a:ext cx="2942271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815"/>
            <a:ext cx="2942271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5879" y="9426815"/>
            <a:ext cx="2942271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C7B292D-1860-4F90-B0B1-183A74094B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6736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71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5879" y="0"/>
            <a:ext cx="2942271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93" y="4712614"/>
            <a:ext cx="4977765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815"/>
            <a:ext cx="2942271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5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5879" y="9426815"/>
            <a:ext cx="2942271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5FB058A-6615-42B9-B0D5-2E8256920F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433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391956-BBB6-4893-A9A0-6D014640A53B}" type="slidenum">
              <a:rPr lang="fr-FR" sz="1200" smtClean="0"/>
              <a:pPr eaLnBrk="1" hangingPunct="1"/>
              <a:t>3</a:t>
            </a:fld>
            <a:endParaRPr lang="fr-FR" sz="1200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6624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F78C28-5B24-404E-8F41-6F306C02239C}" type="slidenum">
              <a:rPr lang="fr-FR" sz="1200" smtClean="0"/>
              <a:pPr eaLnBrk="1" hangingPunct="1"/>
              <a:t>14</a:t>
            </a:fld>
            <a:endParaRPr lang="fr-FR" sz="1200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301154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F8AD04-FA74-4C81-99BB-F7922AA82427}" type="slidenum">
              <a:rPr lang="fr-FR" sz="1200" smtClean="0"/>
              <a:pPr eaLnBrk="1" hangingPunct="1"/>
              <a:t>16</a:t>
            </a:fld>
            <a:endParaRPr lang="fr-FR" sz="1200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429036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660BDC-CAE5-4378-B8F7-97B9E89A250A}" type="slidenum">
              <a:rPr lang="fr-FR" sz="1200" smtClean="0"/>
              <a:pPr eaLnBrk="1" hangingPunct="1"/>
              <a:t>4</a:t>
            </a:fld>
            <a:endParaRPr lang="fr-FR" sz="1200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94442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6CE21B-7618-4B76-8F54-BA6633168B05}" type="slidenum">
              <a:rPr lang="fr-FR" sz="1200" smtClean="0"/>
              <a:pPr eaLnBrk="1" hangingPunct="1"/>
              <a:t>5</a:t>
            </a:fld>
            <a:endParaRPr lang="fr-FR" sz="1200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86300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53E46D-3A82-48CF-B921-AD99D006C87B}" type="slidenum">
              <a:rPr lang="fr-FR" sz="1200" smtClean="0"/>
              <a:pPr eaLnBrk="1" hangingPunct="1"/>
              <a:t>8</a:t>
            </a:fld>
            <a:endParaRPr lang="fr-FR" sz="1200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141544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53E46D-3A82-48CF-B921-AD99D006C87B}" type="slidenum">
              <a:rPr lang="fr-FR" sz="1200" smtClean="0"/>
              <a:pPr eaLnBrk="1" hangingPunct="1"/>
              <a:t>9</a:t>
            </a:fld>
            <a:endParaRPr lang="fr-FR" sz="1200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74784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0E8068-E3EE-4F33-B825-0EF6AF93DEDA}" type="slidenum">
              <a:rPr lang="fr-FR" sz="1200" smtClean="0"/>
              <a:pPr eaLnBrk="1" hangingPunct="1"/>
              <a:t>10</a:t>
            </a:fld>
            <a:endParaRPr lang="fr-FR" sz="1200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339396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DD737E-5EE5-46BE-8F7D-FDF51F45753A}" type="slidenum">
              <a:rPr lang="fr-FR" sz="1200" smtClean="0"/>
              <a:pPr eaLnBrk="1" hangingPunct="1"/>
              <a:t>11</a:t>
            </a:fld>
            <a:endParaRPr lang="fr-FR" sz="1200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143621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4A2303-5B75-4A92-BC13-6082587EB790}" type="slidenum">
              <a:rPr lang="fr-FR" sz="1200" smtClean="0"/>
              <a:pPr eaLnBrk="1" hangingPunct="1"/>
              <a:t>12</a:t>
            </a:fld>
            <a:endParaRPr lang="fr-FR" sz="1200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153158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281" indent="-28549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1971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98760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5548" indent="-228394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2337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69125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5914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2702" indent="-228394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B19AB5-8708-4729-A681-F698D33BE2FB}" type="slidenum">
              <a:rPr lang="fr-FR" sz="1200" smtClean="0"/>
              <a:pPr eaLnBrk="1" hangingPunct="1"/>
              <a:t>13</a:t>
            </a:fld>
            <a:endParaRPr lang="fr-FR" sz="1200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62455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908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13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45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245895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2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7293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27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44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090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2333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265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498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udiovisual.europarl.europa.eu/AssetDetail.aspx?g=b3e16c00-ae48-49cc-bccd-e2c2fa170bb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rltv.europa.eu/en/player.aspx?pid=c70ef439-b3bf-4ae9-a514-9ee800a488e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1600201"/>
            <a:ext cx="6923112" cy="2188840"/>
          </a:xfrm>
        </p:spPr>
        <p:txBody>
          <a:bodyPr/>
          <a:lstStyle/>
          <a:p>
            <a:pPr marL="0" indent="0" algn="ctr">
              <a:buNone/>
            </a:pPr>
            <a:r>
              <a:rPr lang="bg-BG" sz="3600" i="1" dirty="0" smtClean="0">
                <a:solidFill>
                  <a:srgbClr val="002060"/>
                </a:solidFill>
              </a:rPr>
              <a:t>Да </a:t>
            </a:r>
            <a:r>
              <a:rPr lang="bg-BG" sz="3600" i="1" smtClean="0">
                <a:solidFill>
                  <a:srgbClr val="002060"/>
                </a:solidFill>
              </a:rPr>
              <a:t>опознаем Европейския </a:t>
            </a:r>
            <a:r>
              <a:rPr lang="bg-BG" sz="3600" i="1" dirty="0" smtClean="0">
                <a:solidFill>
                  <a:srgbClr val="002060"/>
                </a:solidFill>
              </a:rPr>
              <a:t>съюз</a:t>
            </a:r>
            <a:endParaRPr lang="bg-BG" sz="3600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" y="5517232"/>
            <a:ext cx="1752702" cy="98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37" y="2708325"/>
            <a:ext cx="4402068" cy="341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17232"/>
            <a:ext cx="1795995" cy="962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1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5" descr="4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20788"/>
            <a:ext cx="42910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15888"/>
            <a:ext cx="7427913" cy="8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bg-BG" sz="2000" b="1" i="1" dirty="0">
                <a:solidFill>
                  <a:schemeClr val="bg1"/>
                </a:solidFill>
                <a:latin typeface="Verdana" pitchFamily="34" charset="0"/>
              </a:rPr>
              <a:t>Свобода на движение</a:t>
            </a:r>
            <a:endParaRPr lang="en-US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2057400"/>
            <a:ext cx="5181600" cy="838200"/>
          </a:xfrm>
        </p:spPr>
        <p:txBody>
          <a:bodyPr/>
          <a:lstStyle/>
          <a:p>
            <a:pPr marL="180975" indent="-180975" algn="l" eaLnBrk="1" hangingPunct="1"/>
            <a:r>
              <a:rPr lang="bg-BG" sz="1800" dirty="0" smtClean="0">
                <a:solidFill>
                  <a:srgbClr val="00D5F2"/>
                </a:solidFill>
              </a:rPr>
              <a:t>„Шенген“:</a:t>
            </a:r>
            <a:endParaRPr lang="en-US" sz="1800" dirty="0" smtClean="0">
              <a:solidFill>
                <a:srgbClr val="00D5F2"/>
              </a:solidFill>
            </a:endParaRPr>
          </a:p>
          <a:p>
            <a:pPr marL="180975" indent="-180975" algn="l" eaLnBrk="1" hangingPunct="1"/>
            <a:endParaRPr lang="en-US" sz="1800" dirty="0" smtClean="0">
              <a:solidFill>
                <a:schemeClr val="accent2"/>
              </a:solidFill>
            </a:endParaRPr>
          </a:p>
          <a:p>
            <a:pPr marL="180975" indent="-180975" algn="l" eaLnBrk="1" hangingPunct="1"/>
            <a:r>
              <a:rPr lang="en-US" sz="900" dirty="0" smtClean="0">
                <a:solidFill>
                  <a:schemeClr val="accent2"/>
                </a:solidFill>
                <a:latin typeface="Webdings" pitchFamily="18" charset="2"/>
              </a:rPr>
              <a:t>4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bg-BG" dirty="0" smtClean="0">
                <a:solidFill>
                  <a:schemeClr val="accent2"/>
                </a:solidFill>
              </a:rPr>
              <a:t>Отсъствие на полицейски или митнически проверки по границите на повечето страни от ЕС;</a:t>
            </a:r>
            <a:endParaRPr lang="en-US" dirty="0" smtClean="0">
              <a:solidFill>
                <a:schemeClr val="accent2"/>
              </a:solidFill>
            </a:endParaRPr>
          </a:p>
          <a:p>
            <a:pPr marL="180975" indent="-180975" algn="l" eaLnBrk="1" hangingPunct="1">
              <a:buFontTx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marL="180975" indent="-180975" algn="l" eaLnBrk="1" hangingPunct="1"/>
            <a:r>
              <a:rPr lang="en-US" sz="9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bg-BG" dirty="0" smtClean="0">
                <a:solidFill>
                  <a:schemeClr val="accent2"/>
                </a:solidFill>
              </a:rPr>
              <a:t>Засилен контрол по външните граници на Съюза;</a:t>
            </a:r>
            <a:endParaRPr lang="en-US" dirty="0" smtClean="0">
              <a:solidFill>
                <a:schemeClr val="accent2"/>
              </a:solidFill>
            </a:endParaRPr>
          </a:p>
          <a:p>
            <a:pPr marL="180975" indent="-180975" algn="l" eaLnBrk="1" hangingPunct="1">
              <a:buFontTx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marL="180975" indent="-180975" algn="l" eaLnBrk="1" hangingPunct="1"/>
            <a:r>
              <a:rPr lang="en-US" sz="9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bg-BG" dirty="0" smtClean="0">
                <a:solidFill>
                  <a:schemeClr val="accent2"/>
                </a:solidFill>
              </a:rPr>
              <a:t>По-тясно сътрудничество между полицейските органи в различните държави-членки;</a:t>
            </a:r>
            <a:endParaRPr lang="en-US" dirty="0" smtClean="0">
              <a:solidFill>
                <a:schemeClr val="accent2"/>
              </a:solidFill>
            </a:endParaRPr>
          </a:p>
          <a:p>
            <a:pPr marL="180975" indent="-180975" algn="l" eaLnBrk="1" hangingPunct="1">
              <a:buFontTx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marL="180975" indent="-180975" algn="l" eaLnBrk="1" hangingPunct="1"/>
            <a:r>
              <a:rPr lang="en-US" sz="9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bg-BG" dirty="0" smtClean="0">
                <a:solidFill>
                  <a:schemeClr val="accent2"/>
                </a:solidFill>
              </a:rPr>
              <a:t>Възможност за закупуване и внос на всякакви стоки за лична употреба при пътуване в държави от ЕС.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2200" y="6019800"/>
            <a:ext cx="2286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fr-FR" sz="700"/>
          </a:p>
        </p:txBody>
      </p:sp>
      <p:sp>
        <p:nvSpPr>
          <p:cNvPr id="26630" name="Text Box 18"/>
          <p:cNvSpPr txBox="1">
            <a:spLocks noChangeArrowheads="1"/>
          </p:cNvSpPr>
          <p:nvPr/>
        </p:nvSpPr>
        <p:spPr bwMode="auto">
          <a:xfrm rot="-5400000">
            <a:off x="2644776" y="6076950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500">
                <a:solidFill>
                  <a:schemeClr val="accent2"/>
                </a:solidFill>
              </a:rPr>
              <a:t>© Corbis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792832"/>
          </a:xfrm>
        </p:spPr>
        <p:txBody>
          <a:bodyPr/>
          <a:lstStyle/>
          <a:p>
            <a:pPr eaLnBrk="1" hangingPunct="1"/>
            <a:r>
              <a:rPr lang="bg-BG" i="1" dirty="0" smtClean="0"/>
              <a:t>Три главни действащи лица</a:t>
            </a:r>
            <a:endParaRPr lang="en-US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98305" y="5420256"/>
            <a:ext cx="242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g-BG" sz="1200" b="1" dirty="0">
                <a:solidFill>
                  <a:srgbClr val="00B0F0"/>
                </a:solidFill>
                <a:latin typeface="Verdana" pitchFamily="34" charset="0"/>
              </a:rPr>
              <a:t>Европейският парламент </a:t>
            </a:r>
          </a:p>
          <a:p>
            <a:pPr algn="l"/>
            <a:r>
              <a:rPr lang="bg-BG" sz="1200" b="1" dirty="0">
                <a:solidFill>
                  <a:srgbClr val="00B0F0"/>
                </a:solidFill>
                <a:latin typeface="Verdana" pitchFamily="34" charset="0"/>
              </a:rPr>
              <a:t>гласът на гражданите</a:t>
            </a:r>
            <a:r>
              <a:rPr lang="en-US" sz="1200" b="1" i="1" dirty="0">
                <a:solidFill>
                  <a:schemeClr val="folHlink"/>
                </a:solidFill>
                <a:latin typeface="Verdana" pitchFamily="34" charset="0"/>
              </a:rPr>
              <a:t/>
            </a:r>
            <a:br>
              <a:rPr lang="en-US" sz="1200" b="1" i="1" dirty="0">
                <a:solidFill>
                  <a:schemeClr val="folHlink"/>
                </a:solidFill>
                <a:latin typeface="Verdana" pitchFamily="34" charset="0"/>
              </a:rPr>
            </a:br>
            <a:r>
              <a:rPr lang="bg-BG" sz="1200" b="1" dirty="0">
                <a:solidFill>
                  <a:schemeClr val="accent2"/>
                </a:solidFill>
                <a:latin typeface="Verdana" pitchFamily="34" charset="0"/>
              </a:rPr>
              <a:t>Антонио Таяни, </a:t>
            </a:r>
          </a:p>
          <a:p>
            <a:pPr algn="l"/>
            <a:r>
              <a:rPr lang="bg-BG" sz="1200" b="1" dirty="0">
                <a:solidFill>
                  <a:schemeClr val="accent2"/>
                </a:solidFill>
                <a:latin typeface="Verdana" pitchFamily="34" charset="0"/>
              </a:rPr>
              <a:t>Председател на Европейския </a:t>
            </a:r>
            <a:r>
              <a:rPr lang="bg-BG" sz="1200" b="1" dirty="0" smtClean="0">
                <a:solidFill>
                  <a:schemeClr val="accent2"/>
                </a:solidFill>
                <a:latin typeface="Verdana" pitchFamily="34" charset="0"/>
              </a:rPr>
              <a:t>парламент</a:t>
            </a:r>
            <a:endParaRPr lang="bg-BG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9194" y="5413110"/>
            <a:ext cx="2333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g-BG" sz="1200" b="1" dirty="0">
                <a:solidFill>
                  <a:srgbClr val="0093D3"/>
                </a:solidFill>
                <a:latin typeface="Verdana" pitchFamily="34" charset="0"/>
              </a:rPr>
              <a:t>Съветът на министрите </a:t>
            </a:r>
          </a:p>
          <a:p>
            <a:pPr algn="l"/>
            <a:r>
              <a:rPr lang="bg-BG" sz="1200" b="1" dirty="0">
                <a:solidFill>
                  <a:srgbClr val="0093D3"/>
                </a:solidFill>
                <a:latin typeface="Verdana" pitchFamily="34" charset="0"/>
              </a:rPr>
              <a:t>гласът на държавите-членки</a:t>
            </a:r>
            <a:r>
              <a:rPr lang="en-US" sz="1200" b="1" dirty="0">
                <a:solidFill>
                  <a:srgbClr val="0093D3"/>
                </a:solidFill>
                <a:latin typeface="Verdana" pitchFamily="34" charset="0"/>
              </a:rPr>
              <a:t/>
            </a:r>
            <a:br>
              <a:rPr lang="en-US" sz="1200" b="1" dirty="0">
                <a:solidFill>
                  <a:srgbClr val="0093D3"/>
                </a:solidFill>
                <a:latin typeface="Verdana" pitchFamily="34" charset="0"/>
              </a:rPr>
            </a:br>
            <a:r>
              <a:rPr lang="bg-BG" sz="1200" b="1" dirty="0">
                <a:solidFill>
                  <a:schemeClr val="accent2"/>
                </a:solidFill>
                <a:latin typeface="Verdana" pitchFamily="34" charset="0"/>
              </a:rPr>
              <a:t>Доналд Туск,</a:t>
            </a:r>
          </a:p>
          <a:p>
            <a:pPr algn="l"/>
            <a:r>
              <a:rPr lang="bg-BG" sz="1200" b="1" dirty="0">
                <a:solidFill>
                  <a:schemeClr val="accent2"/>
                </a:solidFill>
                <a:latin typeface="Verdana" pitchFamily="34" charset="0"/>
              </a:rPr>
              <a:t>Председател на Европейския съвет </a:t>
            </a:r>
            <a:endParaRPr lang="bg-BG" sz="1200" dirty="0"/>
          </a:p>
        </p:txBody>
      </p:sp>
      <p:sp>
        <p:nvSpPr>
          <p:cNvPr id="7" name="Rectangle 6"/>
          <p:cNvSpPr/>
          <p:nvPr/>
        </p:nvSpPr>
        <p:spPr>
          <a:xfrm>
            <a:off x="3628257" y="5413111"/>
            <a:ext cx="2264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g-BG" sz="1200" b="1" dirty="0">
                <a:solidFill>
                  <a:srgbClr val="00B0F0"/>
                </a:solidFill>
                <a:latin typeface="Verdana" pitchFamily="34" charset="0"/>
              </a:rPr>
              <a:t>Европейската комисия </a:t>
            </a:r>
          </a:p>
          <a:p>
            <a:pPr algn="l"/>
            <a:r>
              <a:rPr lang="bg-BG" sz="1200" b="1" dirty="0">
                <a:solidFill>
                  <a:srgbClr val="00B0F0"/>
                </a:solidFill>
                <a:latin typeface="Verdana" pitchFamily="34" charset="0"/>
              </a:rPr>
              <a:t>защита на общия интерес</a:t>
            </a:r>
            <a:r>
              <a:rPr lang="en-US" sz="1200" b="1" dirty="0">
                <a:solidFill>
                  <a:srgbClr val="EBA321"/>
                </a:solidFill>
                <a:latin typeface="Verdana" pitchFamily="34" charset="0"/>
              </a:rPr>
              <a:t/>
            </a:r>
            <a:br>
              <a:rPr lang="en-US" sz="1200" b="1" dirty="0">
                <a:solidFill>
                  <a:srgbClr val="EBA321"/>
                </a:solidFill>
                <a:latin typeface="Verdana" pitchFamily="34" charset="0"/>
              </a:rPr>
            </a:br>
            <a:r>
              <a:rPr lang="bg-BG" sz="1200" b="1" dirty="0">
                <a:solidFill>
                  <a:schemeClr val="accent2"/>
                </a:solidFill>
                <a:latin typeface="Verdana" pitchFamily="34" charset="0"/>
              </a:rPr>
              <a:t>Жан-Клод Юнкер,</a:t>
            </a:r>
          </a:p>
          <a:p>
            <a:pPr algn="l"/>
            <a:r>
              <a:rPr lang="bg-BG" sz="1200" b="1" dirty="0">
                <a:solidFill>
                  <a:schemeClr val="accent2"/>
                </a:solidFill>
                <a:latin typeface="Verdana" pitchFamily="34" charset="0"/>
              </a:rPr>
              <a:t>Председател на Европейската комисия</a:t>
            </a:r>
            <a:endParaRPr lang="en-US" sz="1200" b="1" dirty="0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2"/>
          <a:stretch>
            <a:fillRect/>
          </a:stretch>
        </p:blipFill>
        <p:spPr bwMode="auto">
          <a:xfrm>
            <a:off x="790899" y="1832506"/>
            <a:ext cx="2279650" cy="359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35" y="1837466"/>
            <a:ext cx="2333625" cy="3605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65"/>
          <a:stretch>
            <a:fillRect/>
          </a:stretch>
        </p:blipFill>
        <p:spPr bwMode="auto">
          <a:xfrm>
            <a:off x="6578648" y="1832506"/>
            <a:ext cx="2130425" cy="358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95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124200"/>
            <a:ext cx="2286000" cy="533400"/>
          </a:xfrm>
          <a:ln w="31750">
            <a:solidFill>
              <a:srgbClr val="0093D3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bg-BG" dirty="0" smtClean="0">
                <a:solidFill>
                  <a:schemeClr val="accent2"/>
                </a:solidFill>
                <a:latin typeface="Arial" pitchFamily="34" charset="0"/>
              </a:rPr>
              <a:t>Европейски парламент</a:t>
            </a:r>
          </a:p>
          <a:p>
            <a:pPr eaLnBrk="1" hangingPunct="1"/>
            <a:r>
              <a:rPr lang="bg-BG" dirty="0">
                <a:solidFill>
                  <a:schemeClr val="accent2"/>
                </a:solidFill>
                <a:latin typeface="Arial" pitchFamily="34" charset="0"/>
              </a:rPr>
              <a:t>г</a:t>
            </a:r>
            <a:r>
              <a:rPr lang="bg-BG" dirty="0" smtClean="0">
                <a:solidFill>
                  <a:schemeClr val="accent2"/>
                </a:solidFill>
                <a:latin typeface="Arial" pitchFamily="34" charset="0"/>
              </a:rPr>
              <a:t>ражданите на ЕС</a:t>
            </a:r>
            <a:endParaRPr lang="en-GB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457200" y="115888"/>
            <a:ext cx="7427913" cy="9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bg-BG" sz="2000" b="1" i="1" dirty="0">
                <a:solidFill>
                  <a:schemeClr val="bg1"/>
                </a:solidFill>
                <a:latin typeface="Verdana" pitchFamily="34" charset="0"/>
              </a:rPr>
              <a:t>Институциите на ЕС</a:t>
            </a:r>
            <a:endParaRPr lang="en-US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755650" y="4038600"/>
            <a:ext cx="1152525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bg-BG" sz="1200" b="1">
                <a:solidFill>
                  <a:schemeClr val="accent2"/>
                </a:solidFill>
              </a:rPr>
              <a:t>Европейски съд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133600" y="4038600"/>
            <a:ext cx="9906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bg-BG" sz="1200" b="1">
                <a:solidFill>
                  <a:schemeClr val="accent2"/>
                </a:solidFill>
              </a:rPr>
              <a:t>Сметна палата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429000" y="40386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bg-BG" sz="1200" b="1">
                <a:solidFill>
                  <a:schemeClr val="accent2"/>
                </a:solidFill>
              </a:rPr>
              <a:t>Икономически и социален комитет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6019800" y="40386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>
                <a:solidFill>
                  <a:schemeClr val="accent2"/>
                </a:solidFill>
              </a:rPr>
              <a:t>Комитет на регионите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3429000" y="31242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bg-BG" sz="1200" b="1" dirty="0">
                <a:solidFill>
                  <a:schemeClr val="accent2"/>
                </a:solidFill>
              </a:rPr>
              <a:t>Съвет на </a:t>
            </a:r>
            <a:r>
              <a:rPr lang="bg-BG" sz="1200" b="1" dirty="0" smtClean="0">
                <a:solidFill>
                  <a:schemeClr val="accent2"/>
                </a:solidFill>
              </a:rPr>
              <a:t>ЕС</a:t>
            </a:r>
            <a:endParaRPr lang="en-GB" sz="1200" b="1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bg-BG" sz="1200" b="1" dirty="0" smtClean="0">
                <a:solidFill>
                  <a:schemeClr val="accent2"/>
                </a:solidFill>
              </a:rPr>
              <a:t>министрите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6019800" y="31242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 dirty="0">
                <a:solidFill>
                  <a:schemeClr val="accent2"/>
                </a:solidFill>
              </a:rPr>
              <a:t>Европейска </a:t>
            </a:r>
            <a:r>
              <a:rPr lang="bg-BG" sz="1200" b="1" dirty="0" smtClean="0">
                <a:solidFill>
                  <a:schemeClr val="accent2"/>
                </a:solidFill>
              </a:rPr>
              <a:t>комисия </a:t>
            </a:r>
          </a:p>
          <a:p>
            <a:pPr algn="ctr">
              <a:spcBef>
                <a:spcPct val="20000"/>
              </a:spcBef>
            </a:pPr>
            <a:r>
              <a:rPr lang="bg-BG" sz="1200" b="1" dirty="0" smtClean="0">
                <a:solidFill>
                  <a:schemeClr val="accent2"/>
                </a:solidFill>
              </a:rPr>
              <a:t>28 комисаря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838200" y="49530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 dirty="0">
                <a:solidFill>
                  <a:schemeClr val="accent2"/>
                </a:solidFill>
              </a:rPr>
              <a:t>Европейска </a:t>
            </a:r>
            <a:r>
              <a:rPr lang="bg-BG" sz="1200" b="1" dirty="0" smtClean="0">
                <a:solidFill>
                  <a:schemeClr val="accent2"/>
                </a:solidFill>
              </a:rPr>
              <a:t>инвестиционна банка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6019800" y="49530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>
                <a:solidFill>
                  <a:schemeClr val="accent2"/>
                </a:solidFill>
              </a:rPr>
              <a:t>Европейска централна банка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3733800" y="4876800"/>
            <a:ext cx="1752600" cy="68580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3581400" y="5005388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>
                <a:solidFill>
                  <a:schemeClr val="accent2"/>
                </a:solidFill>
              </a:rPr>
              <a:t>Агенции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34830" name="Rectangle 15"/>
          <p:cNvSpPr>
            <a:spLocks noChangeArrowheads="1"/>
          </p:cNvSpPr>
          <p:nvPr/>
        </p:nvSpPr>
        <p:spPr bwMode="auto">
          <a:xfrm>
            <a:off x="3429000" y="1844824"/>
            <a:ext cx="2286000" cy="898376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 dirty="0">
                <a:solidFill>
                  <a:schemeClr val="accent2"/>
                </a:solidFill>
              </a:rPr>
              <a:t>Европейски </a:t>
            </a:r>
            <a:r>
              <a:rPr lang="bg-BG" sz="1200" b="1" dirty="0" smtClean="0">
                <a:solidFill>
                  <a:schemeClr val="accent2"/>
                </a:solidFill>
              </a:rPr>
              <a:t>съвет</a:t>
            </a:r>
          </a:p>
          <a:p>
            <a:pPr algn="ctr">
              <a:spcBef>
                <a:spcPct val="20000"/>
              </a:spcBef>
            </a:pPr>
            <a:r>
              <a:rPr lang="en-GB" sz="1200" b="1" dirty="0" smtClean="0">
                <a:solidFill>
                  <a:schemeClr val="accent2"/>
                </a:solidFill>
              </a:rPr>
              <a:t> </a:t>
            </a:r>
            <a:r>
              <a:rPr lang="en-GB" sz="1200" b="1" dirty="0">
                <a:solidFill>
                  <a:schemeClr val="accent2"/>
                </a:solidFill>
              </a:rPr>
              <a:t>(</a:t>
            </a:r>
            <a:r>
              <a:rPr lang="bg-BG" sz="1200" b="1" dirty="0">
                <a:solidFill>
                  <a:schemeClr val="accent2"/>
                </a:solidFill>
              </a:rPr>
              <a:t>среща на върха</a:t>
            </a:r>
            <a:r>
              <a:rPr lang="en-GB" sz="1200" b="1" dirty="0" smtClean="0">
                <a:solidFill>
                  <a:schemeClr val="accent2"/>
                </a:solidFill>
              </a:rPr>
              <a:t>)</a:t>
            </a:r>
            <a:r>
              <a:rPr lang="bg-BG" sz="1200" b="1" dirty="0" smtClean="0">
                <a:solidFill>
                  <a:schemeClr val="accent2"/>
                </a:solidFill>
              </a:rPr>
              <a:t> държавите-членки на ЕС</a:t>
            </a:r>
            <a:endParaRPr lang="en-GB" sz="1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936848"/>
          </a:xfrm>
        </p:spPr>
        <p:txBody>
          <a:bodyPr/>
          <a:lstStyle/>
          <a:p>
            <a:pPr eaLnBrk="1" hangingPunct="1"/>
            <a:r>
              <a:rPr lang="bg-BG" i="1" dirty="0" smtClean="0"/>
              <a:t>           Европейския съвет и Съвета на ЕС </a:t>
            </a:r>
            <a:endParaRPr lang="en-US" i="1" dirty="0" smtClean="0"/>
          </a:p>
        </p:txBody>
      </p:sp>
      <p:sp>
        <p:nvSpPr>
          <p:cNvPr id="5" name="TextBox 10"/>
          <p:cNvSpPr txBox="1"/>
          <p:nvPr/>
        </p:nvSpPr>
        <p:spPr>
          <a:xfrm>
            <a:off x="323528" y="1988840"/>
            <a:ext cx="28408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b="1" dirty="0" smtClean="0">
                <a:solidFill>
                  <a:srgbClr val="002060"/>
                </a:solidFill>
                <a:latin typeface="+mn-lt"/>
              </a:rPr>
              <a:t>Европейски </a:t>
            </a:r>
            <a:r>
              <a:rPr lang="en-GB" sz="1100" b="1" dirty="0">
                <a:solidFill>
                  <a:srgbClr val="002060"/>
                </a:solidFill>
                <a:latin typeface="+mn-lt"/>
              </a:rPr>
              <a:t>съвет</a:t>
            </a:r>
            <a:r>
              <a:rPr lang="en-GB" sz="1100" dirty="0">
                <a:solidFill>
                  <a:srgbClr val="002060"/>
                </a:solidFill>
                <a:latin typeface="+mn-lt"/>
              </a:rPr>
              <a:t> </a:t>
            </a:r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lvl="0" algn="just"/>
            <a:r>
              <a:rPr lang="bg-BG" sz="1100" b="1" u="sng" dirty="0" smtClean="0">
                <a:solidFill>
                  <a:srgbClr val="002060"/>
                </a:solidFill>
                <a:latin typeface="+mn-lt"/>
              </a:rPr>
              <a:t>Състав</a:t>
            </a:r>
            <a:r>
              <a:rPr lang="bg-BG" sz="1100" u="sng" dirty="0">
                <a:solidFill>
                  <a:srgbClr val="002060"/>
                </a:solidFill>
                <a:latin typeface="+mn-lt"/>
              </a:rPr>
              <a:t>: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 </a:t>
            </a:r>
            <a:endParaRPr lang="bg-BG" sz="1100" dirty="0" smtClean="0">
              <a:solidFill>
                <a:srgbClr val="002060"/>
              </a:solidFill>
              <a:latin typeface="+mn-lt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Държавните и </a:t>
            </a:r>
            <a:r>
              <a:rPr lang="ru-RU" sz="1100" dirty="0">
                <a:solidFill>
                  <a:srgbClr val="002060"/>
                </a:solidFill>
                <a:latin typeface="+mn-lt"/>
              </a:rPr>
              <a:t>правителствени ръководители на </a:t>
            </a: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28 ДЧ</a:t>
            </a:r>
            <a:r>
              <a:rPr lang="ru-RU" sz="1100" dirty="0">
                <a:solidFill>
                  <a:srgbClr val="002060"/>
                </a:solidFill>
                <a:latin typeface="+mn-lt"/>
              </a:rPr>
              <a:t>;</a:t>
            </a: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председателя </a:t>
            </a:r>
            <a:r>
              <a:rPr lang="ru-RU" sz="1100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ЕС;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председателя </a:t>
            </a:r>
            <a:r>
              <a:rPr lang="ru-RU" sz="1100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Комисията;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върховния </a:t>
            </a:r>
            <a:r>
              <a:rPr lang="ru-RU" sz="1100" dirty="0">
                <a:solidFill>
                  <a:srgbClr val="002060"/>
                </a:solidFill>
                <a:latin typeface="+mn-lt"/>
              </a:rPr>
              <a:t>представител на ЕС по въпросите на външните работи и политиката на </a:t>
            </a: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сигурност.</a:t>
            </a:r>
            <a:endParaRPr lang="bg-BG" sz="1100" b="1" dirty="0">
              <a:solidFill>
                <a:srgbClr val="002060"/>
              </a:solidFill>
              <a:latin typeface="+mn-lt"/>
            </a:endParaRPr>
          </a:p>
          <a:p>
            <a:pPr lvl="0" algn="just"/>
            <a:endParaRPr lang="bg-BG" sz="1100" b="1" u="sng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r>
              <a:rPr lang="bg-BG" sz="1100" b="1" u="sng" dirty="0" smtClean="0">
                <a:solidFill>
                  <a:srgbClr val="002060"/>
                </a:solidFill>
                <a:latin typeface="+mn-lt"/>
              </a:rPr>
              <a:t>Функция</a:t>
            </a:r>
            <a:r>
              <a:rPr lang="bg-BG" sz="1100" b="1" u="sng" dirty="0">
                <a:solidFill>
                  <a:srgbClr val="002060"/>
                </a:solidFill>
                <a:latin typeface="+mn-lt"/>
              </a:rPr>
              <a:t>: </a:t>
            </a:r>
            <a:endParaRPr lang="bg-BG" sz="1100" b="1" u="sng" dirty="0" smtClean="0">
              <a:solidFill>
                <a:srgbClr val="002060"/>
              </a:solidFill>
              <a:latin typeface="+mn-lt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определя 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целите и курса; </a:t>
            </a:r>
            <a:endParaRPr lang="bg-BG" sz="1100" dirty="0" smtClean="0">
              <a:solidFill>
                <a:srgbClr val="002060"/>
              </a:solidFill>
              <a:latin typeface="+mn-lt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взема 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решения по спорни въпроси и </a:t>
            </a:r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по 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въпроси на външната политика и политиката на сигурност </a:t>
            </a:r>
          </a:p>
          <a:p>
            <a:pPr lvl="0" algn="just"/>
            <a:endParaRPr lang="bg-BG" sz="1100" b="1" u="sng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r>
              <a:rPr lang="bg-BG" sz="1100" b="1" u="sng" dirty="0" smtClean="0">
                <a:solidFill>
                  <a:srgbClr val="002060"/>
                </a:solidFill>
                <a:latin typeface="+mn-lt"/>
              </a:rPr>
              <a:t>Председателство</a:t>
            </a:r>
            <a:r>
              <a:rPr lang="bg-BG" sz="1100" b="1" u="sng" dirty="0">
                <a:solidFill>
                  <a:srgbClr val="002060"/>
                </a:solidFill>
                <a:latin typeface="+mn-lt"/>
              </a:rPr>
              <a:t>: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 </a:t>
            </a:r>
            <a:endParaRPr lang="bg-BG" sz="1100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постоянно 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с ротация на 2,5 г., </a:t>
            </a:r>
            <a:r>
              <a:rPr lang="bg-BG" sz="1100" b="1" dirty="0">
                <a:solidFill>
                  <a:srgbClr val="002060"/>
                </a:solidFill>
                <a:latin typeface="+mn-lt"/>
              </a:rPr>
              <a:t>Доналд Туск</a:t>
            </a:r>
            <a:endParaRPr lang="bg-BG" sz="1100" dirty="0">
              <a:solidFill>
                <a:srgbClr val="002060"/>
              </a:solidFill>
              <a:latin typeface="+mn-lt"/>
            </a:endParaRPr>
          </a:p>
          <a:p>
            <a:pPr lvl="0" algn="just"/>
            <a:endParaRPr lang="bg-BG" sz="1100" b="1" u="sng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r>
              <a:rPr lang="bg-BG" sz="1100" b="1" u="sng" dirty="0" smtClean="0">
                <a:solidFill>
                  <a:srgbClr val="002060"/>
                </a:solidFill>
                <a:latin typeface="+mn-lt"/>
              </a:rPr>
              <a:t>Заседава</a:t>
            </a:r>
            <a:r>
              <a:rPr lang="bg-BG" sz="1100" b="1" u="sng" dirty="0">
                <a:solidFill>
                  <a:srgbClr val="002060"/>
                </a:solidFill>
                <a:latin typeface="+mn-lt"/>
              </a:rPr>
              <a:t>: </a:t>
            </a:r>
            <a:endParaRPr lang="bg-BG" sz="1100" b="1" u="sng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4 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пъти годишно в Брюксел</a:t>
            </a:r>
          </a:p>
          <a:p>
            <a:pPr lvl="0" algn="just"/>
            <a:endParaRPr lang="bg-BG" sz="1100" b="1" u="sng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r>
              <a:rPr lang="bg-BG" sz="1100" b="1" u="sng" dirty="0" smtClean="0">
                <a:solidFill>
                  <a:srgbClr val="002060"/>
                </a:solidFill>
                <a:latin typeface="+mn-lt"/>
              </a:rPr>
              <a:t>Решения</a:t>
            </a:r>
            <a:r>
              <a:rPr lang="bg-BG" sz="1100" b="1" u="sng" dirty="0">
                <a:solidFill>
                  <a:srgbClr val="002060"/>
                </a:solidFill>
                <a:latin typeface="+mn-lt"/>
              </a:rPr>
              <a:t>: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 </a:t>
            </a:r>
            <a:endParaRPr lang="bg-BG" sz="1100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консенсус </a:t>
            </a:r>
          </a:p>
        </p:txBody>
      </p:sp>
      <p:sp>
        <p:nvSpPr>
          <p:cNvPr id="6" name="Текстово поле 9"/>
          <p:cNvSpPr txBox="1"/>
          <p:nvPr/>
        </p:nvSpPr>
        <p:spPr>
          <a:xfrm>
            <a:off x="6940682" y="1888538"/>
            <a:ext cx="18888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bg-BG" sz="1100" b="1" dirty="0">
                <a:solidFill>
                  <a:srgbClr val="002060"/>
                </a:solidFill>
                <a:latin typeface="+mn-lt"/>
              </a:rPr>
              <a:t>Съвет на ЕС</a:t>
            </a:r>
          </a:p>
          <a:p>
            <a:pPr lvl="0" algn="l"/>
            <a:r>
              <a:rPr lang="bg-BG" sz="1100" b="1" u="sng" dirty="0">
                <a:solidFill>
                  <a:srgbClr val="002060"/>
                </a:solidFill>
                <a:latin typeface="+mn-lt"/>
              </a:rPr>
              <a:t>Състав</a:t>
            </a:r>
            <a:r>
              <a:rPr lang="bg-BG" sz="1100" u="sng" dirty="0">
                <a:solidFill>
                  <a:srgbClr val="002060"/>
                </a:solidFill>
                <a:latin typeface="+mn-lt"/>
              </a:rPr>
              <a:t>: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lvl="0" algn="l"/>
            <a:r>
              <a:rPr lang="bg-BG" sz="1100" dirty="0">
                <a:solidFill>
                  <a:srgbClr val="002060"/>
                </a:solidFill>
                <a:latin typeface="+mn-lt"/>
              </a:rPr>
              <a:t>ресорни министри от ДЧ в 10 състава  в съответните области</a:t>
            </a:r>
            <a:endParaRPr lang="bg-BG" sz="1100" b="1" dirty="0">
              <a:solidFill>
                <a:srgbClr val="002060"/>
              </a:solidFill>
              <a:latin typeface="+mn-lt"/>
            </a:endParaRPr>
          </a:p>
          <a:p>
            <a:pPr lvl="0" algn="l"/>
            <a:endParaRPr lang="bg-BG" sz="1100" b="1" u="sng" dirty="0">
              <a:solidFill>
                <a:srgbClr val="002060"/>
              </a:solidFill>
              <a:latin typeface="+mn-lt"/>
            </a:endParaRPr>
          </a:p>
          <a:p>
            <a:pPr lvl="0" algn="l"/>
            <a:r>
              <a:rPr lang="bg-BG" sz="1100" b="1" u="sng" dirty="0">
                <a:solidFill>
                  <a:srgbClr val="002060"/>
                </a:solidFill>
                <a:latin typeface="+mn-lt"/>
              </a:rPr>
              <a:t>Функция:</a:t>
            </a:r>
            <a:r>
              <a:rPr lang="bg-BG" sz="1100" u="sng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bg-BG" sz="1100" dirty="0">
                <a:solidFill>
                  <a:srgbClr val="002060"/>
                </a:solidFill>
                <a:latin typeface="+mn-lt"/>
              </a:rPr>
              <a:t>приема законите и бюджета на ЕС съвместно с </a:t>
            </a:r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ЕП;</a:t>
            </a:r>
            <a:endParaRPr lang="bg-BG" sz="1100" dirty="0">
              <a:solidFill>
                <a:srgbClr val="002060"/>
              </a:solidFill>
              <a:latin typeface="+mn-lt"/>
            </a:endParaRP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bg-BG" sz="1100" dirty="0">
                <a:solidFill>
                  <a:srgbClr val="002060"/>
                </a:solidFill>
                <a:latin typeface="+mn-lt"/>
              </a:rPr>
              <a:t>подписва международните споразумения, договорени от </a:t>
            </a:r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ЕК. </a:t>
            </a:r>
            <a:endParaRPr lang="bg-BG" sz="1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Текстово поле 4"/>
          <p:cNvSpPr txBox="1"/>
          <p:nvPr/>
        </p:nvSpPr>
        <p:spPr>
          <a:xfrm>
            <a:off x="6948296" y="4146155"/>
            <a:ext cx="216024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bg-BG" sz="1400" b="1" dirty="0" smtClean="0">
              <a:solidFill>
                <a:prstClr val="black"/>
              </a:solidFill>
            </a:endParaRPr>
          </a:p>
          <a:p>
            <a:pPr lvl="0" algn="l"/>
            <a:r>
              <a:rPr lang="bg-BG" sz="1100" b="1" u="sng" dirty="0" smtClean="0">
                <a:solidFill>
                  <a:srgbClr val="002060"/>
                </a:solidFill>
                <a:latin typeface="+mn-lt"/>
              </a:rPr>
              <a:t>Председателство</a:t>
            </a:r>
            <a:r>
              <a:rPr lang="bg-BG" sz="1100" b="1" u="sng" dirty="0">
                <a:solidFill>
                  <a:srgbClr val="002060"/>
                </a:solidFill>
                <a:latin typeface="+mn-lt"/>
              </a:rPr>
              <a:t>:</a:t>
            </a:r>
            <a:r>
              <a:rPr lang="bg-BG" sz="1100" u="sng" dirty="0">
                <a:solidFill>
                  <a:srgbClr val="002060"/>
                </a:solidFill>
                <a:latin typeface="+mn-lt"/>
              </a:rPr>
              <a:t> </a:t>
            </a:r>
            <a:endParaRPr lang="bg-BG" sz="1100" u="sng" dirty="0" smtClean="0">
              <a:solidFill>
                <a:srgbClr val="002060"/>
              </a:solidFill>
              <a:latin typeface="+mn-lt"/>
            </a:endParaRPr>
          </a:p>
          <a:p>
            <a:pPr lvl="0" algn="l"/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ротационно 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на 6 м.</a:t>
            </a:r>
            <a:endParaRPr lang="bg-BG" sz="1100" b="1" dirty="0">
              <a:solidFill>
                <a:srgbClr val="002060"/>
              </a:solidFill>
              <a:latin typeface="+mn-lt"/>
            </a:endParaRPr>
          </a:p>
          <a:p>
            <a:pPr lvl="0" algn="l"/>
            <a:endParaRPr lang="bg-BG" sz="1100" b="1" dirty="0" smtClean="0">
              <a:solidFill>
                <a:srgbClr val="002060"/>
              </a:solidFill>
              <a:latin typeface="+mn-lt"/>
            </a:endParaRPr>
          </a:p>
          <a:p>
            <a:pPr lvl="0" algn="l"/>
            <a:r>
              <a:rPr lang="bg-BG" sz="1100" b="1" u="sng" dirty="0" smtClean="0">
                <a:solidFill>
                  <a:srgbClr val="002060"/>
                </a:solidFill>
                <a:latin typeface="+mn-lt"/>
              </a:rPr>
              <a:t>Заседава</a:t>
            </a:r>
            <a:r>
              <a:rPr lang="bg-BG" sz="1100" b="1" u="sng" dirty="0">
                <a:solidFill>
                  <a:srgbClr val="002060"/>
                </a:solidFill>
                <a:latin typeface="+mn-lt"/>
              </a:rPr>
              <a:t>:</a:t>
            </a:r>
            <a:r>
              <a:rPr lang="bg-BG" sz="1100" u="sng" dirty="0">
                <a:solidFill>
                  <a:srgbClr val="002060"/>
                </a:solidFill>
                <a:latin typeface="+mn-lt"/>
              </a:rPr>
              <a:t> </a:t>
            </a:r>
            <a:endParaRPr lang="bg-BG" sz="1100" u="sng" dirty="0" smtClean="0">
              <a:solidFill>
                <a:srgbClr val="002060"/>
              </a:solidFill>
              <a:latin typeface="+mn-lt"/>
            </a:endParaRPr>
          </a:p>
          <a:p>
            <a:pPr lvl="0" algn="l"/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4 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пъти годишно в Брюксел</a:t>
            </a:r>
          </a:p>
          <a:p>
            <a:pPr lvl="0" algn="l"/>
            <a:endParaRPr lang="bg-BG" sz="1100" b="1" dirty="0" smtClean="0">
              <a:solidFill>
                <a:srgbClr val="002060"/>
              </a:solidFill>
              <a:latin typeface="+mn-lt"/>
            </a:endParaRPr>
          </a:p>
          <a:p>
            <a:pPr lvl="0" algn="l"/>
            <a:r>
              <a:rPr lang="bg-BG" sz="1100" b="1" u="sng" dirty="0" smtClean="0">
                <a:solidFill>
                  <a:srgbClr val="002060"/>
                </a:solidFill>
                <a:latin typeface="+mn-lt"/>
              </a:rPr>
              <a:t>Решения</a:t>
            </a:r>
            <a:r>
              <a:rPr lang="bg-BG" sz="1100" b="1" u="sng" dirty="0">
                <a:solidFill>
                  <a:srgbClr val="002060"/>
                </a:solidFill>
                <a:latin typeface="+mn-lt"/>
              </a:rPr>
              <a:t>: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 </a:t>
            </a:r>
            <a:endParaRPr lang="bg-BG" sz="1100" dirty="0" smtClean="0">
              <a:solidFill>
                <a:srgbClr val="002060"/>
              </a:solidFill>
              <a:latin typeface="+mn-lt"/>
            </a:endParaRPr>
          </a:p>
          <a:p>
            <a:pPr lvl="0" algn="l"/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bg-BG" sz="1100" dirty="0">
                <a:solidFill>
                  <a:srgbClr val="002060"/>
                </a:solidFill>
                <a:latin typeface="+mn-lt"/>
              </a:rPr>
              <a:t>единодушие или с квалифицирано </a:t>
            </a:r>
            <a:r>
              <a:rPr lang="bg-BG" sz="1100" dirty="0" smtClean="0">
                <a:solidFill>
                  <a:srgbClr val="002060"/>
                </a:solidFill>
                <a:latin typeface="+mn-lt"/>
              </a:rPr>
              <a:t>мнозинство</a:t>
            </a:r>
            <a:endParaRPr lang="bg-BG" sz="1100" dirty="0">
              <a:solidFill>
                <a:srgbClr val="002060"/>
              </a:solidFill>
              <a:latin typeface="+mn-lt"/>
            </a:endParaRPr>
          </a:p>
          <a:p>
            <a:pPr algn="l"/>
            <a:endParaRPr lang="bg-BG" sz="1100" b="1" dirty="0" smtClean="0">
              <a:latin typeface="+mn-lt"/>
            </a:endParaRPr>
          </a:p>
          <a:p>
            <a:endParaRPr lang="bg-BG" sz="2200" b="1" dirty="0" smtClean="0">
              <a:latin typeface="+mj-lt"/>
            </a:endParaRPr>
          </a:p>
          <a:p>
            <a:endParaRPr lang="bg-BG" sz="2200" b="1" dirty="0">
              <a:latin typeface="+mj-lt"/>
            </a:endParaRPr>
          </a:p>
          <a:p>
            <a:endParaRPr lang="bg-BG" sz="2200" b="1" dirty="0" smtClean="0">
              <a:latin typeface="+mj-lt"/>
            </a:endParaRPr>
          </a:p>
          <a:p>
            <a:r>
              <a:rPr lang="bg-BG" sz="2200" b="1" dirty="0" smtClean="0">
                <a:latin typeface="+mj-lt"/>
              </a:rPr>
              <a:t> </a:t>
            </a:r>
            <a:endParaRPr lang="bg-BG" sz="2200" b="1" dirty="0">
              <a:latin typeface="+mj-lt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40" y="1556792"/>
            <a:ext cx="3542156" cy="2289856"/>
          </a:xfrm>
          <a:prstGeom prst="rect">
            <a:avLst/>
          </a:prstGeom>
        </p:spPr>
      </p:pic>
      <p:pic>
        <p:nvPicPr>
          <p:cNvPr id="9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18" y="4120995"/>
            <a:ext cx="3545678" cy="2360093"/>
          </a:xfrm>
          <a:prstGeom prst="rect">
            <a:avLst/>
          </a:prstGeom>
        </p:spPr>
      </p:pic>
      <p:pic>
        <p:nvPicPr>
          <p:cNvPr id="12" name="Picture 9" descr="S:\DIR-GEN\EP - DG COMM\Simon\Design tools\Institutions logos\EN_VM_Logotype_cmyk(-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84" y="160350"/>
            <a:ext cx="973406" cy="85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S:\DIR-GEN\EP - DG COMM\Simon\Design tools\Institutions logos\European Counc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350"/>
            <a:ext cx="991865" cy="7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936848"/>
          </a:xfrm>
        </p:spPr>
        <p:txBody>
          <a:bodyPr/>
          <a:lstStyle/>
          <a:p>
            <a:pPr eaLnBrk="1" hangingPunct="1"/>
            <a:r>
              <a:rPr lang="bg-BG" i="1" dirty="0" smtClean="0"/>
              <a:t>Европейска комисия – защита на общия интерес</a:t>
            </a:r>
            <a:endParaRPr lang="en-US" i="1" dirty="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143125" y="1219200"/>
            <a:ext cx="52863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bg-BG" sz="18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l"/>
            <a:endParaRPr lang="bg-BG" sz="1800" b="1" dirty="0">
              <a:solidFill>
                <a:schemeClr val="bg1"/>
              </a:solidFill>
              <a:latin typeface="Verdana" pitchFamily="34" charset="0"/>
            </a:endParaRPr>
          </a:p>
          <a:p>
            <a:pPr algn="l"/>
            <a:endParaRPr lang="bg-BG" sz="18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l"/>
            <a:endParaRPr lang="bg-BG" sz="1800" b="1" dirty="0">
              <a:solidFill>
                <a:schemeClr val="bg1"/>
              </a:solidFill>
              <a:latin typeface="Verdana" pitchFamily="34" charset="0"/>
            </a:endParaRPr>
          </a:p>
          <a:p>
            <a:pPr algn="l"/>
            <a:r>
              <a:rPr lang="bg-BG" sz="1800" b="1" dirty="0" smtClean="0">
                <a:solidFill>
                  <a:schemeClr val="bg1"/>
                </a:solidFill>
                <a:latin typeface="Verdana" pitchFamily="34" charset="0"/>
              </a:rPr>
              <a:t>28 </a:t>
            </a:r>
            <a:r>
              <a:rPr lang="bg-BG" sz="1800" b="1" dirty="0">
                <a:solidFill>
                  <a:schemeClr val="bg1"/>
                </a:solidFill>
                <a:latin typeface="Verdana" pitchFamily="34" charset="0"/>
              </a:rPr>
              <a:t>независими членове, по един от всяка държава-членка</a:t>
            </a:r>
            <a:r>
              <a:rPr lang="en-US" sz="15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5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5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400" b="1" dirty="0">
                <a:solidFill>
                  <a:srgbClr val="FFFFFF"/>
                </a:solidFill>
                <a:latin typeface="Webdings" pitchFamily="18" charset="2"/>
              </a:rPr>
              <a:t>4</a:t>
            </a:r>
            <a:r>
              <a:rPr lang="bg-BG" sz="1500" b="1" dirty="0">
                <a:solidFill>
                  <a:schemeClr val="bg1"/>
                </a:solidFill>
                <a:latin typeface="Verdana" pitchFamily="34" charset="0"/>
              </a:rPr>
              <a:t>Предлага нови  закони</a:t>
            </a:r>
          </a:p>
          <a:p>
            <a:pPr algn="l"/>
            <a:r>
              <a:rPr lang="en-US" sz="1400" b="1" dirty="0">
                <a:solidFill>
                  <a:srgbClr val="FFFFFF"/>
                </a:solidFill>
                <a:latin typeface="Webdings" pitchFamily="18" charset="2"/>
              </a:rPr>
              <a:t>4</a:t>
            </a:r>
            <a:r>
              <a:rPr lang="bg-BG" sz="1500" b="1" dirty="0">
                <a:solidFill>
                  <a:schemeClr val="bg1"/>
                </a:solidFill>
                <a:latin typeface="Verdana" pitchFamily="34" charset="0"/>
              </a:rPr>
              <a:t>Изпълнителен орган</a:t>
            </a:r>
            <a:r>
              <a:rPr lang="en-US" sz="15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br>
              <a:rPr lang="en-US" sz="15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400" b="1" dirty="0">
                <a:solidFill>
                  <a:srgbClr val="FFFFFF"/>
                </a:solidFill>
                <a:latin typeface="Webdings" pitchFamily="18" charset="2"/>
              </a:rPr>
              <a:t>4</a:t>
            </a:r>
            <a:r>
              <a:rPr lang="bg-BG" sz="1500" b="1" dirty="0">
                <a:solidFill>
                  <a:schemeClr val="bg1"/>
                </a:solidFill>
                <a:latin typeface="Verdana" pitchFamily="34" charset="0"/>
              </a:rPr>
              <a:t>Пазител на договорите</a:t>
            </a:r>
          </a:p>
          <a:p>
            <a:pPr algn="l"/>
            <a:r>
              <a:rPr lang="en-US" sz="1400" b="1" dirty="0">
                <a:solidFill>
                  <a:srgbClr val="FFFFFF"/>
                </a:solidFill>
                <a:latin typeface="Webdings" pitchFamily="18" charset="2"/>
              </a:rPr>
              <a:t>4</a:t>
            </a:r>
            <a:r>
              <a:rPr lang="bg-BG" sz="1500" b="1" dirty="0">
                <a:solidFill>
                  <a:schemeClr val="bg1"/>
                </a:solidFill>
                <a:latin typeface="Verdana" pitchFamily="34" charset="0"/>
              </a:rPr>
              <a:t>Представлява ЕС на международната сцена</a:t>
            </a:r>
            <a:endParaRPr lang="en-US" sz="1500" b="1" i="1" dirty="0">
              <a:solidFill>
                <a:srgbClr val="507DB8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9992" y="2626454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400" b="1" u="sng" dirty="0">
                <a:solidFill>
                  <a:srgbClr val="002060"/>
                </a:solidFill>
                <a:latin typeface="+mn-lt"/>
              </a:rPr>
              <a:t>Състав: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  <a:latin typeface="+mn-lt"/>
              </a:rPr>
              <a:t>28 членове, предложени от ДЧ и избрани от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Европейския парламент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за срок от 5 г. </a:t>
            </a:r>
          </a:p>
          <a:p>
            <a:pPr algn="l"/>
            <a:endParaRPr lang="ru-RU" sz="1400" b="1" u="sng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ru-RU" sz="1400" b="1" u="sng" dirty="0">
                <a:solidFill>
                  <a:srgbClr val="002060"/>
                </a:solidFill>
                <a:latin typeface="+mn-lt"/>
              </a:rPr>
              <a:t>Функция: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изготвя законодателните предложения , вкл.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проектобюджета;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изпълнителен орган; 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прилага общите политики на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ЕС;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Пазител на договорите;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Представя ЕС на международната сцена.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algn="l"/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ru-RU" sz="1400" b="1" u="sng" dirty="0">
                <a:solidFill>
                  <a:srgbClr val="002060"/>
                </a:solidFill>
                <a:latin typeface="+mn-lt"/>
              </a:rPr>
              <a:t>Председателство: 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  <a:latin typeface="+mn-lt"/>
              </a:rPr>
              <a:t>постоянно,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Жан-Клод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Юнкер</a:t>
            </a:r>
          </a:p>
          <a:p>
            <a:pPr algn="l"/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ru-RU" sz="1400" b="1" u="sng" dirty="0">
                <a:solidFill>
                  <a:srgbClr val="002060"/>
                </a:solidFill>
                <a:latin typeface="+mn-lt"/>
              </a:rPr>
              <a:t>Заседава: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  <a:latin typeface="+mn-lt"/>
              </a:rPr>
              <a:t>постоянен орган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76872"/>
            <a:ext cx="4037914" cy="410445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06" y="1296482"/>
            <a:ext cx="2012252" cy="138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864840"/>
          </a:xfrm>
        </p:spPr>
        <p:txBody>
          <a:bodyPr/>
          <a:lstStyle/>
          <a:p>
            <a:r>
              <a:rPr lang="bg-BG" i="1" dirty="0" smtClean="0"/>
              <a:t>Европейски парламент</a:t>
            </a:r>
            <a:endParaRPr lang="bg-BG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67296"/>
            <a:ext cx="3213000" cy="3240361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</a:rPr>
              <a:t>Състав: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751 депутати от 28 ДЧ избрани пряко на 5 г.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</a:rPr>
              <a:t>Функция: 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приема законите и бюджета на ЕС съвместно със Съвета;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упражнява контрол върху ЕК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</a:rPr>
              <a:t>Председателство: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постоянно с ротация на 2,5г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</a:rPr>
              <a:t>Заседава: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постоянен орган, пленарни заседания - ежемесечно</a:t>
            </a:r>
          </a:p>
          <a:p>
            <a:pPr marL="0" indent="0">
              <a:buNone/>
            </a:pPr>
            <a:endParaRPr lang="ru-RU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Решения</a:t>
            </a:r>
            <a:r>
              <a:rPr lang="ru-RU" u="sng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 мнозинство</a:t>
            </a:r>
          </a:p>
          <a:p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400" y="2678737"/>
            <a:ext cx="4655371" cy="302892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59153"/>
            <a:ext cx="1676975" cy="941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70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457200" y="115888"/>
            <a:ext cx="7427913" cy="8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bg-BG" sz="2000" b="1" i="1" dirty="0">
                <a:solidFill>
                  <a:schemeClr val="bg1"/>
                </a:solidFill>
                <a:latin typeface="Verdana" pitchFamily="34" charset="0"/>
              </a:rPr>
              <a:t>Как се създават европейските </a:t>
            </a:r>
            <a:r>
              <a:rPr lang="bg-BG" sz="2000" b="1" i="1" dirty="0" smtClean="0">
                <a:solidFill>
                  <a:schemeClr val="bg1"/>
                </a:solidFill>
                <a:latin typeface="Verdana" pitchFamily="34" charset="0"/>
              </a:rPr>
              <a:t>закони</a:t>
            </a:r>
            <a:r>
              <a:rPr lang="en-US" sz="2000" b="1" i="1" dirty="0" smtClean="0">
                <a:solidFill>
                  <a:schemeClr val="bg1"/>
                </a:solidFill>
                <a:latin typeface="Verdana" pitchFamily="34" charset="0"/>
              </a:rPr>
              <a:t>?</a:t>
            </a:r>
            <a:r>
              <a:rPr lang="bg-BG" sz="2000" b="1" i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5843" name="Line 28"/>
          <p:cNvSpPr>
            <a:spLocks noChangeShapeType="1"/>
          </p:cNvSpPr>
          <p:nvPr/>
        </p:nvSpPr>
        <p:spPr bwMode="auto">
          <a:xfrm>
            <a:off x="4600575" y="269240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5844" name="Oval 6"/>
          <p:cNvSpPr>
            <a:spLocks noChangeArrowheads="1"/>
          </p:cNvSpPr>
          <p:nvPr/>
        </p:nvSpPr>
        <p:spPr bwMode="auto">
          <a:xfrm>
            <a:off x="2209800" y="19812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2286000" y="2092325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 dirty="0">
                <a:solidFill>
                  <a:schemeClr val="accent2"/>
                </a:solidFill>
              </a:rPr>
              <a:t>Граждани, групи по интереси, експерти: </a:t>
            </a:r>
            <a:endParaRPr lang="bg-BG" sz="12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g-BG" sz="1200" b="1" dirty="0" smtClean="0">
                <a:solidFill>
                  <a:schemeClr val="accent2"/>
                </a:solidFill>
              </a:rPr>
              <a:t>дискусии</a:t>
            </a:r>
            <a:r>
              <a:rPr lang="bg-BG" sz="1200" b="1" dirty="0">
                <a:solidFill>
                  <a:schemeClr val="accent2"/>
                </a:solidFill>
              </a:rPr>
              <a:t>, консултации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5846" name="Oval 13"/>
          <p:cNvSpPr>
            <a:spLocks noChangeArrowheads="1"/>
          </p:cNvSpPr>
          <p:nvPr/>
        </p:nvSpPr>
        <p:spPr bwMode="auto">
          <a:xfrm>
            <a:off x="2209800" y="28194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2286000" y="2873375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 dirty="0">
                <a:solidFill>
                  <a:schemeClr val="accent2"/>
                </a:solidFill>
              </a:rPr>
              <a:t>Европейска комисия: </a:t>
            </a:r>
            <a:endParaRPr lang="bg-BG" sz="12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g-BG" sz="1200" b="1" dirty="0" smtClean="0">
                <a:solidFill>
                  <a:schemeClr val="accent2"/>
                </a:solidFill>
              </a:rPr>
              <a:t>представяне </a:t>
            </a:r>
            <a:r>
              <a:rPr lang="bg-BG" sz="1200" b="1" dirty="0">
                <a:solidFill>
                  <a:schemeClr val="accent2"/>
                </a:solidFill>
              </a:rPr>
              <a:t>на официално предложение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5848" name="Oval 14"/>
          <p:cNvSpPr>
            <a:spLocks noChangeArrowheads="1"/>
          </p:cNvSpPr>
          <p:nvPr/>
        </p:nvSpPr>
        <p:spPr bwMode="auto">
          <a:xfrm>
            <a:off x="2209800" y="36576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286000" y="3758438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 dirty="0">
                <a:solidFill>
                  <a:schemeClr val="accent2"/>
                </a:solidFill>
              </a:rPr>
              <a:t>Европейски парламент и Съвет на министрите: </a:t>
            </a:r>
            <a:endParaRPr lang="bg-BG" sz="12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g-BG" sz="1200" b="1" dirty="0" smtClean="0">
                <a:solidFill>
                  <a:schemeClr val="accent2"/>
                </a:solidFill>
              </a:rPr>
              <a:t>вземане </a:t>
            </a:r>
            <a:r>
              <a:rPr lang="bg-BG" sz="1200" b="1" dirty="0">
                <a:solidFill>
                  <a:schemeClr val="accent2"/>
                </a:solidFill>
              </a:rPr>
              <a:t>на съвместно решение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2286000" y="544195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 dirty="0">
                <a:solidFill>
                  <a:schemeClr val="accent2"/>
                </a:solidFill>
              </a:rPr>
              <a:t>Европейска комисия и Европейски съд: </a:t>
            </a:r>
            <a:endParaRPr lang="bg-BG" sz="12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g-BG" sz="1200" b="1" dirty="0" smtClean="0">
                <a:solidFill>
                  <a:schemeClr val="accent2"/>
                </a:solidFill>
              </a:rPr>
              <a:t>контрол </a:t>
            </a:r>
            <a:r>
              <a:rPr lang="bg-BG" sz="1200" b="1" dirty="0">
                <a:solidFill>
                  <a:schemeClr val="accent2"/>
                </a:solidFill>
              </a:rPr>
              <a:t>на прилагането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5851" name="Oval 16"/>
          <p:cNvSpPr>
            <a:spLocks noChangeArrowheads="1"/>
          </p:cNvSpPr>
          <p:nvPr/>
        </p:nvSpPr>
        <p:spPr bwMode="auto">
          <a:xfrm>
            <a:off x="2209800" y="5334000"/>
            <a:ext cx="4876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52" name="Oval 15"/>
          <p:cNvSpPr>
            <a:spLocks noChangeArrowheads="1"/>
          </p:cNvSpPr>
          <p:nvPr/>
        </p:nvSpPr>
        <p:spPr bwMode="auto">
          <a:xfrm>
            <a:off x="2209800" y="44958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3" name="Rectangle 10"/>
          <p:cNvSpPr>
            <a:spLocks noChangeArrowheads="1"/>
          </p:cNvSpPr>
          <p:nvPr/>
        </p:nvSpPr>
        <p:spPr bwMode="auto">
          <a:xfrm>
            <a:off x="2286000" y="457200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g-BG" sz="1200" b="1">
                <a:solidFill>
                  <a:schemeClr val="accent2"/>
                </a:solidFill>
              </a:rPr>
              <a:t>Национални и местни органи: прилагане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35854" name="Line 30"/>
          <p:cNvSpPr>
            <a:spLocks noChangeShapeType="1"/>
          </p:cNvSpPr>
          <p:nvPr/>
        </p:nvSpPr>
        <p:spPr bwMode="auto">
          <a:xfrm>
            <a:off x="4600575" y="352425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5855" name="Line 31"/>
          <p:cNvSpPr>
            <a:spLocks noChangeShapeType="1"/>
          </p:cNvSpPr>
          <p:nvPr/>
        </p:nvSpPr>
        <p:spPr bwMode="auto">
          <a:xfrm>
            <a:off x="4600575" y="437515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5856" name="Line 32"/>
          <p:cNvSpPr>
            <a:spLocks noChangeShapeType="1"/>
          </p:cNvSpPr>
          <p:nvPr/>
        </p:nvSpPr>
        <p:spPr bwMode="auto">
          <a:xfrm>
            <a:off x="4600575" y="521335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9482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864840"/>
          </a:xfrm>
        </p:spPr>
        <p:txBody>
          <a:bodyPr/>
          <a:lstStyle/>
          <a:p>
            <a:r>
              <a:rPr lang="bg-BG" i="1" dirty="0" smtClean="0"/>
              <a:t>Европейски парламент – </a:t>
            </a:r>
            <a:br>
              <a:rPr lang="bg-BG" i="1" dirty="0" smtClean="0"/>
            </a:br>
            <a:r>
              <a:rPr lang="bg-BG" i="1" dirty="0" smtClean="0"/>
              <a:t>разпределение на местата</a:t>
            </a:r>
            <a:endParaRPr lang="bg-BG" i="1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3874975"/>
              </p:ext>
            </p:extLst>
          </p:nvPr>
        </p:nvGraphicFramePr>
        <p:xfrm>
          <a:off x="897746" y="1412776"/>
          <a:ext cx="8219254" cy="5119716"/>
        </p:xfrm>
        <a:graphic>
          <a:graphicData uri="http://schemas.openxmlformats.org/drawingml/2006/table">
            <a:tbl>
              <a:tblPr/>
              <a:tblGrid>
                <a:gridCol w="1770735"/>
                <a:gridCol w="2322328"/>
                <a:gridCol w="1098219"/>
                <a:gridCol w="1991041"/>
                <a:gridCol w="1036931"/>
              </a:tblGrid>
              <a:tr h="289109">
                <a:tc rowSpan="14"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751</a:t>
                      </a:r>
                      <a:endParaRPr kumimoji="0" lang="lv-LV" altLang="en-US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60894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Германия</a:t>
                      </a:r>
                      <a:endParaRPr kumimoji="0" lang="lv-LV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96</a:t>
                      </a:r>
                      <a:endParaRPr kumimoji="0" lang="lv-LV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Австрия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  <a:r>
                        <a:rPr kumimoji="0" lang="pl-PL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Франция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74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България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  <a:r>
                        <a:rPr kumimoji="0" lang="lt-LT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Великобритания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73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Дания</a:t>
                      </a: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Италия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73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Финландия</a:t>
                      </a: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Испания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54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Словакия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Полша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Хърватия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Румъния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32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Ирландия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Нидерландия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26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Литва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Белгия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Латвия</a:t>
                      </a: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</a:t>
                      </a: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Чехия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Словения</a:t>
                      </a: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</a:t>
                      </a: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Гърция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Естония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</a:t>
                      </a: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Унгария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Кипър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Португалия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Люксембург</a:t>
                      </a: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Швеция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 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Малта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16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864840"/>
          </a:xfrm>
        </p:spPr>
        <p:txBody>
          <a:bodyPr/>
          <a:lstStyle/>
          <a:p>
            <a:r>
              <a:rPr lang="bg-BG" i="1" dirty="0" smtClean="0"/>
              <a:t>Политически групи в ЕП</a:t>
            </a:r>
            <a:endParaRPr lang="bg-BG" i="1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84614200"/>
              </p:ext>
            </p:extLst>
          </p:nvPr>
        </p:nvGraphicFramePr>
        <p:xfrm>
          <a:off x="0" y="2204864"/>
          <a:ext cx="5192188" cy="3816424"/>
        </p:xfrm>
        <a:graphic>
          <a:graphicData uri="http://schemas.openxmlformats.org/presentationml/2006/ole">
            <p:oleObj spid="_x0000_s2065" name="Worksheet" r:id="rId3" imgW="8401134" imgH="6172200" progId="Excel.Sheet.8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3899759"/>
              </p:ext>
            </p:extLst>
          </p:nvPr>
        </p:nvGraphicFramePr>
        <p:xfrm>
          <a:off x="4427984" y="1412776"/>
          <a:ext cx="4392488" cy="5228275"/>
        </p:xfrm>
        <a:graphic>
          <a:graphicData uri="http://schemas.openxmlformats.org/drawingml/2006/table">
            <a:tbl>
              <a:tblPr/>
              <a:tblGrid>
                <a:gridCol w="1440160"/>
                <a:gridCol w="2952328"/>
              </a:tblGrid>
              <a:tr h="484307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EPP</a:t>
                      </a: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76AB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Европейска  Народна партия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76AB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630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S&amp;D</a:t>
                      </a: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Прогресивен алианс на социалистите и демократите</a:t>
                      </a: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498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49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ECR</a:t>
                      </a: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Европейски консерватори и реформисти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498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7B5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ALDE</a:t>
                      </a: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Алианс на либералите и демократите в Европа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630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GUE/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NGL</a:t>
                      </a: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Европейска обединена левица</a:t>
                      </a: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/</a:t>
                      </a: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Северна зелена левица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920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Greens/ EFA</a:t>
                      </a: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Зелени</a:t>
                      </a: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/ </a:t>
                      </a: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Европейски свободен алианс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073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5267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EFD</a:t>
                      </a:r>
                      <a:r>
                        <a:rPr kumimoji="0" lang="lt-LT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5267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75267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Европа на свободата и пряката демокрация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07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36CD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ENF</a:t>
                      </a: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Европа на нациите и свободата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94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8484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N-A</a:t>
                      </a: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Независими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13" marR="45713" marT="60987" marB="60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17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864840"/>
          </a:xfrm>
        </p:spPr>
        <p:txBody>
          <a:bodyPr/>
          <a:lstStyle/>
          <a:p>
            <a:r>
              <a:rPr lang="bg-BG" i="1" dirty="0" smtClean="0"/>
              <a:t>Парламентарни комисии в ЕП</a:t>
            </a:r>
            <a:endParaRPr lang="bg-BG" i="1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2339113"/>
              </p:ext>
            </p:extLst>
          </p:nvPr>
        </p:nvGraphicFramePr>
        <p:xfrm>
          <a:off x="0" y="1196752"/>
          <a:ext cx="9144000" cy="5317129"/>
        </p:xfrm>
        <a:graphic>
          <a:graphicData uri="http://schemas.openxmlformats.org/drawingml/2006/table">
            <a:tbl>
              <a:tblPr/>
              <a:tblGrid>
                <a:gridCol w="1131150"/>
                <a:gridCol w="4016914"/>
                <a:gridCol w="648072"/>
                <a:gridCol w="2736304"/>
                <a:gridCol w="611560"/>
              </a:tblGrid>
              <a:tr h="266484">
                <a:tc rowSpan="11"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lt-L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MEPs</a:t>
                      </a:r>
                      <a:endParaRPr kumimoji="0" lang="lt-LT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MEPs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2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AFET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Външни работи с </a:t>
                      </a: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под</a:t>
                      </a: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комисии</a:t>
                      </a: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: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         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Човешки права </a:t>
                      </a: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+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Сигурност и отбрана</a:t>
                      </a:r>
                      <a:endParaRPr kumimoji="0" lang="lt-LT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71</a:t>
                      </a:r>
                      <a:endParaRPr kumimoji="0" lang="lt-LT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TRAN </a:t>
                      </a:r>
                      <a:r>
                        <a:rPr kumimoji="0" lang="bg-BG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Транспорт и туризъм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49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8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DEVE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Развитие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28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REGI    </a:t>
                      </a:r>
                      <a:r>
                        <a:rPr kumimoji="0" lang="bg-BG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Регионално развитие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43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6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INTA 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Международна търговия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41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6263" indent="-576263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576263" marR="0" lvl="0" indent="-5762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AGRI 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Земеделие и развитие на селските райони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45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3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BUDG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Бюджет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41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PECH  </a:t>
                      </a:r>
                      <a:r>
                        <a:rPr kumimoji="0" lang="bg-BG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Рибно стопанство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25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6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CONT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Бюджетен контрол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CULT   </a:t>
                      </a:r>
                      <a:r>
                        <a:rPr kumimoji="0" lang="bg-BG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Култура и образование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31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6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ECON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Икономически и парични въпроси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61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JURI  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Правни въпроси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25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EMPL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Заетост и социални въпроси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55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27063" indent="-627063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27063" marR="0" lvl="0" indent="-627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LIBE  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Граждански свободи, правосъдие и вътрешни работи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60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6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576263" indent="-576263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576263" marR="0" lvl="0" indent="-5762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ENVI   </a:t>
                      </a:r>
                      <a:r>
                        <a:rPr kumimoji="0" lang="bg-BG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Околна среда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, </a:t>
                      </a:r>
                      <a:r>
                        <a:rPr kumimoji="0" lang="bg-BG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здравеопазване и безопасност на храните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69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AFCO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Конституционни въпроси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25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ITRE   </a:t>
                      </a:r>
                      <a:r>
                        <a:rPr kumimoji="0" lang="bg-BG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Промишленост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, </a:t>
                      </a:r>
                      <a:r>
                        <a:rPr kumimoji="0" lang="bg-BG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изследвания и енергетика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67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27063" indent="-627063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27063" marR="0" lvl="0" indent="-627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FEMM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Права на жените и равенство на половете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35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6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520700" indent="-52070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520700" marR="0" lvl="0" indent="-520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IMCO </a:t>
                      </a:r>
                      <a:r>
                        <a:rPr kumimoji="0" lang="bg-BG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Вътрешен пазар и защита на потребителите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40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PETI   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Петиции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8" marR="91438" marT="60958" marB="60958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35</a:t>
                      </a:r>
                    </a:p>
                  </a:txBody>
                  <a:tcPr marL="91438" marR="91438" marT="60958" marB="609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518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27913" cy="926232"/>
          </a:xfrm>
        </p:spPr>
        <p:txBody>
          <a:bodyPr/>
          <a:lstStyle/>
          <a:p>
            <a:r>
              <a:rPr lang="bg-BG" i="1" dirty="0" smtClean="0"/>
              <a:t>Цели на Европейския съюз</a:t>
            </a:r>
            <a:endParaRPr lang="bg-BG" i="1" dirty="0"/>
          </a:p>
        </p:txBody>
      </p:sp>
      <p:pic>
        <p:nvPicPr>
          <p:cNvPr id="9" name="Picture 3" descr="eu-flag1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38809"/>
            <a:ext cx="7992888" cy="444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36341" y="3573016"/>
            <a:ext cx="69487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6D89AE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6D89AE"/>
              </a:buClr>
              <a:buSzPct val="55000"/>
              <a:buFont typeface="Wingdings 3" panose="05040102010807070707" pitchFamily="18" charset="2"/>
              <a:buChar char=""/>
              <a:defRPr sz="12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lt-LT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bg-BG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Мир</a:t>
            </a:r>
            <a:endParaRPr lang="en-GB" alt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lt-LT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bg-BG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Стабилност </a:t>
            </a:r>
            <a:r>
              <a:rPr lang="lt-LT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endParaRPr lang="bg-BG" alt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bg-BG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      Устойчивост</a:t>
            </a:r>
            <a:endParaRPr lang="en-GB" alt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lt-LT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bg-BG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Свобода и сигурност</a:t>
            </a:r>
            <a:endParaRPr lang="en-GB" alt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lt-LT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bg-BG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Солидарност</a:t>
            </a:r>
            <a:r>
              <a:rPr lang="lt-LT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 	</a:t>
            </a:r>
            <a:r>
              <a:rPr lang="lt-LT" alt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					</a:t>
            </a:r>
            <a:r>
              <a:rPr lang="bg-BG" alt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			</a:t>
            </a:r>
            <a:r>
              <a:rPr lang="bg-BG" alt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Член </a:t>
            </a:r>
            <a:r>
              <a:rPr lang="bg-BG" alt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3 Договор от Лисабон</a:t>
            </a:r>
            <a:endParaRPr lang="en-GB" alt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6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008856"/>
          </a:xfrm>
        </p:spPr>
        <p:txBody>
          <a:bodyPr/>
          <a:lstStyle/>
          <a:p>
            <a:r>
              <a:rPr lang="bg-BG" i="1" dirty="0" smtClean="0"/>
              <a:t>Българското председателство на Съвета на ЕС</a:t>
            </a:r>
            <a:endParaRPr lang="bg-BG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00640"/>
            <a:ext cx="4042792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183884"/>
                </a:solidFill>
              </a:rPr>
              <a:t>Тройката с българското председателство </a:t>
            </a:r>
            <a:r>
              <a:rPr lang="ru-RU" dirty="0" smtClean="0">
                <a:solidFill>
                  <a:srgbClr val="183884"/>
                </a:solidFill>
              </a:rPr>
              <a:t>– </a:t>
            </a:r>
            <a:endParaRPr lang="en-US" dirty="0" smtClean="0">
              <a:solidFill>
                <a:srgbClr val="183884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rgbClr val="183884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183884"/>
                </a:solidFill>
              </a:rPr>
              <a:t>Естония</a:t>
            </a:r>
            <a:r>
              <a:rPr lang="ru-RU" dirty="0" smtClean="0">
                <a:solidFill>
                  <a:srgbClr val="183884"/>
                </a:solidFill>
              </a:rPr>
              <a:t> (</a:t>
            </a:r>
            <a:r>
              <a:rPr lang="ru-RU" dirty="0">
                <a:solidFill>
                  <a:srgbClr val="183884"/>
                </a:solidFill>
              </a:rPr>
              <a:t>юли - декември </a:t>
            </a:r>
            <a:r>
              <a:rPr lang="ru-RU" dirty="0" smtClean="0">
                <a:solidFill>
                  <a:srgbClr val="183884"/>
                </a:solidFill>
              </a:rPr>
              <a:t>2017)</a:t>
            </a:r>
            <a:endParaRPr lang="en-US" dirty="0" smtClean="0">
              <a:solidFill>
                <a:srgbClr val="183884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183884"/>
                </a:solidFill>
              </a:rPr>
              <a:t>България</a:t>
            </a:r>
            <a:r>
              <a:rPr lang="ru-RU" dirty="0" smtClean="0">
                <a:solidFill>
                  <a:srgbClr val="183884"/>
                </a:solidFill>
              </a:rPr>
              <a:t> </a:t>
            </a:r>
            <a:r>
              <a:rPr lang="ru-RU" dirty="0">
                <a:solidFill>
                  <a:srgbClr val="183884"/>
                </a:solidFill>
              </a:rPr>
              <a:t>(януари - юни 2018) </a:t>
            </a:r>
            <a:endParaRPr lang="en-US" dirty="0" smtClean="0">
              <a:solidFill>
                <a:srgbClr val="183884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183884"/>
                </a:solidFill>
              </a:rPr>
              <a:t>Австрия</a:t>
            </a:r>
            <a:r>
              <a:rPr lang="ru-RU" dirty="0" smtClean="0">
                <a:solidFill>
                  <a:srgbClr val="183884"/>
                </a:solidFill>
              </a:rPr>
              <a:t> </a:t>
            </a:r>
            <a:r>
              <a:rPr lang="ru-RU" dirty="0">
                <a:solidFill>
                  <a:srgbClr val="183884"/>
                </a:solidFill>
              </a:rPr>
              <a:t>(юли - декември 2018) 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91" y="1412776"/>
            <a:ext cx="3892061" cy="2187969"/>
          </a:xfrm>
          <a:prstGeom prst="rect">
            <a:avLst/>
          </a:prstGeom>
        </p:spPr>
      </p:pic>
      <p:sp>
        <p:nvSpPr>
          <p:cNvPr id="5" name="Правоъгълник 5"/>
          <p:cNvSpPr/>
          <p:nvPr/>
        </p:nvSpPr>
        <p:spPr>
          <a:xfrm>
            <a:off x="5207151" y="4221088"/>
            <a:ext cx="3544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50 </a:t>
            </a:r>
            <a:r>
              <a:rPr lang="ru-RU" sz="12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заседания на ниво </a:t>
            </a:r>
            <a:r>
              <a:rPr lang="ru-RU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министри;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ru-RU" sz="1200" dirty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2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450 срещи с Европейския </a:t>
            </a:r>
            <a:r>
              <a:rPr lang="ru-RU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парламент;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ru-RU" sz="1200" dirty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2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2000 формални и неформални </a:t>
            </a:r>
            <a:r>
              <a:rPr lang="ru-RU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срещи;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ru-RU" sz="1200" dirty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2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Между 20 хил. и 30 хил. души се очаква да посетят България за 6-те месеца на председателството.</a:t>
            </a:r>
          </a:p>
          <a:p>
            <a:pPr algn="l"/>
            <a:endParaRPr lang="ru-RU" sz="1200" b="1" u="sng" dirty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" name="Картина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35"/>
          <a:stretch/>
        </p:blipFill>
        <p:spPr>
          <a:xfrm>
            <a:off x="307156" y="3140968"/>
            <a:ext cx="4726435" cy="2886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9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936848"/>
          </a:xfrm>
        </p:spPr>
        <p:txBody>
          <a:bodyPr/>
          <a:lstStyle/>
          <a:p>
            <a:r>
              <a:rPr lang="bg-BG" sz="2400" i="1" dirty="0" smtClean="0"/>
              <a:t>А ти?</a:t>
            </a:r>
            <a:endParaRPr lang="bg-BG" sz="2400" i="1" dirty="0"/>
          </a:p>
        </p:txBody>
      </p:sp>
      <p:pic>
        <p:nvPicPr>
          <p:cNvPr id="4" name="Картина 3"/>
          <p:cNvPicPr>
            <a:picLocks noGrp="1" noChangeAspect="1"/>
          </p:cNvPicPr>
          <p:nvPr>
            <p:ph type="chart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40" t="13929" r="1040" b="6994"/>
          <a:stretch/>
        </p:blipFill>
        <p:spPr>
          <a:xfrm>
            <a:off x="1187624" y="1484784"/>
            <a:ext cx="6920694" cy="4680520"/>
          </a:xfrm>
          <a:prstGeom prst="snip2SameRect">
            <a:avLst>
              <a:gd name="adj1" fmla="val 36497"/>
              <a:gd name="adj2" fmla="val 0"/>
            </a:avLst>
          </a:prstGeom>
          <a:ln>
            <a:solidFill>
              <a:srgbClr val="FDFDFD"/>
            </a:solidFill>
          </a:ln>
          <a:effectLst>
            <a:glow rad="127000">
              <a:srgbClr val="FDFDFD"/>
            </a:glow>
          </a:effectLst>
        </p:spPr>
      </p:pic>
    </p:spTree>
    <p:extLst>
      <p:ext uri="{BB962C8B-B14F-4D97-AF65-F5344CB8AC3E}">
        <p14:creationId xmlns="" xmlns:p14="http://schemas.microsoft.com/office/powerpoint/2010/main" val="7538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436" y="1699936"/>
            <a:ext cx="6400800" cy="3793976"/>
          </a:xfrm>
        </p:spPr>
        <p:txBody>
          <a:bodyPr/>
          <a:lstStyle/>
          <a:p>
            <a:r>
              <a:rPr lang="bg-BG" sz="2000" dirty="0" smtClean="0">
                <a:solidFill>
                  <a:srgbClr val="002060"/>
                </a:solidFill>
              </a:rPr>
              <a:t>БЛАГОДАРЯ ЗА ВНИМАНИЕТО!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bg-BG" dirty="0" smtClean="0">
              <a:solidFill>
                <a:srgbClr val="002060"/>
              </a:solidFill>
            </a:endParaRPr>
          </a:p>
          <a:p>
            <a:r>
              <a:rPr lang="bg-BG" dirty="0" smtClean="0">
                <a:solidFill>
                  <a:srgbClr val="002060"/>
                </a:solidFill>
              </a:rPr>
              <a:t>Тази презентация </a:t>
            </a:r>
            <a:r>
              <a:rPr lang="en-US" dirty="0" smtClean="0">
                <a:solidFill>
                  <a:srgbClr val="002060"/>
                </a:solidFill>
              </a:rPr>
              <a:t>e</a:t>
            </a:r>
            <a:endParaRPr lang="bg-BG" dirty="0" smtClean="0">
              <a:solidFill>
                <a:srgbClr val="002060"/>
              </a:solidFill>
            </a:endParaRPr>
          </a:p>
          <a:p>
            <a:r>
              <a:rPr lang="bg-BG" dirty="0" smtClean="0">
                <a:solidFill>
                  <a:srgbClr val="002060"/>
                </a:solidFill>
              </a:rPr>
              <a:t>по инициатива на евродепутата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bg-BG" dirty="0" smtClean="0">
              <a:solidFill>
                <a:srgbClr val="002060"/>
              </a:solidFill>
            </a:endParaRPr>
          </a:p>
          <a:p>
            <a:r>
              <a:rPr lang="bg-BG" sz="2000" i="1" dirty="0">
                <a:solidFill>
                  <a:srgbClr val="002060"/>
                </a:solidFill>
              </a:rPr>
              <a:t>г</a:t>
            </a:r>
            <a:r>
              <a:rPr lang="bg-BG" sz="2000" i="1" dirty="0" smtClean="0">
                <a:solidFill>
                  <a:srgbClr val="002060"/>
                </a:solidFill>
              </a:rPr>
              <a:t>-н Асим Адемов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endParaRPr lang="bg-BG" sz="1600" i="1" dirty="0" smtClean="0">
              <a:solidFill>
                <a:srgbClr val="002060"/>
              </a:solidFill>
            </a:endParaRPr>
          </a:p>
          <a:p>
            <a:r>
              <a:rPr lang="bg-BG" dirty="0" smtClean="0">
                <a:solidFill>
                  <a:srgbClr val="002060"/>
                </a:solidFill>
              </a:rPr>
              <a:t>Член на ЕНП в Европейския парламет </a:t>
            </a:r>
          </a:p>
          <a:p>
            <a:endParaRPr lang="bg-BG" dirty="0">
              <a:solidFill>
                <a:srgbClr val="002060"/>
              </a:solidFill>
            </a:endParaRPr>
          </a:p>
          <a:p>
            <a:r>
              <a:rPr lang="bg-BG" sz="1400" dirty="0" smtClean="0">
                <a:solidFill>
                  <a:srgbClr val="002060"/>
                </a:solidFill>
              </a:rPr>
              <a:t>Ясен Проданов</a:t>
            </a:r>
          </a:p>
          <a:p>
            <a:r>
              <a:rPr lang="bg-BG" dirty="0">
                <a:solidFill>
                  <a:srgbClr val="002060"/>
                </a:solidFill>
              </a:rPr>
              <a:t>м</a:t>
            </a:r>
            <a:r>
              <a:rPr lang="bg-BG" dirty="0" smtClean="0">
                <a:solidFill>
                  <a:srgbClr val="002060"/>
                </a:solidFill>
              </a:rPr>
              <a:t>естен сътрудник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Европейски информационен център</a:t>
            </a:r>
          </a:p>
          <a:p>
            <a:r>
              <a:rPr lang="bg-BG" dirty="0">
                <a:solidFill>
                  <a:srgbClr val="002060"/>
                </a:solidFill>
              </a:rPr>
              <a:t>г</a:t>
            </a:r>
            <a:r>
              <a:rPr lang="bg-BG" dirty="0" smtClean="0">
                <a:solidFill>
                  <a:srgbClr val="002060"/>
                </a:solidFill>
              </a:rPr>
              <a:t>р. Бургас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ул. “Конт </a:t>
            </a:r>
            <a:r>
              <a:rPr lang="bg-BG" dirty="0" err="1" smtClean="0">
                <a:solidFill>
                  <a:srgbClr val="002060"/>
                </a:solidFill>
              </a:rPr>
              <a:t>Андрованти</a:t>
            </a:r>
            <a:r>
              <a:rPr lang="bg-BG" dirty="0" smtClean="0">
                <a:solidFill>
                  <a:srgbClr val="002060"/>
                </a:solidFill>
              </a:rPr>
              <a:t>” 5, ет. 3</a:t>
            </a:r>
          </a:p>
          <a:p>
            <a:r>
              <a:rPr lang="bg-BG" dirty="0">
                <a:solidFill>
                  <a:srgbClr val="002060"/>
                </a:solidFill>
              </a:rPr>
              <a:t>т</a:t>
            </a:r>
            <a:r>
              <a:rPr lang="bg-BG" dirty="0" smtClean="0">
                <a:solidFill>
                  <a:srgbClr val="002060"/>
                </a:solidFill>
              </a:rPr>
              <a:t>ел. : 0877 266 212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e-mail: asim.ademov.eu@gmail.com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57304"/>
            <a:ext cx="2480981" cy="139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57304"/>
            <a:ext cx="2467758" cy="1322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79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27913" cy="936848"/>
          </a:xfrm>
        </p:spPr>
        <p:txBody>
          <a:bodyPr/>
          <a:lstStyle/>
          <a:p>
            <a:pPr eaLnBrk="1" hangingPunct="1"/>
            <a:r>
              <a:rPr lang="bg-BG" i="1" dirty="0" smtClean="0"/>
              <a:t> Разширяване на Европейския съюз: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bg-BG" i="1" dirty="0"/>
              <a:t>28 държави членки </a:t>
            </a:r>
            <a:r>
              <a:rPr lang="bg-BG" i="1" dirty="0" smtClean="0"/>
              <a:t>и </a:t>
            </a:r>
            <a:r>
              <a:rPr lang="bg-BG" i="1" dirty="0"/>
              <a:t>5 кандидатки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280704" y="1916832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1952 </a:t>
            </a:r>
            <a:r>
              <a:rPr lang="bg-BG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г. - </a:t>
            </a:r>
            <a:r>
              <a:rPr lang="ru-RU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Европейска общност за въглища и </a:t>
            </a:r>
            <a:r>
              <a:rPr lang="ru-RU" sz="1400" dirty="0" smtClean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стомана</a:t>
            </a:r>
            <a:endParaRPr lang="ru-RU" sz="1400" dirty="0">
              <a:solidFill>
                <a:srgbClr val="3154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bg-BG" sz="1400" dirty="0">
              <a:solidFill>
                <a:srgbClr val="3154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g-BG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1957/58 г. - Договорите от Рим:</a:t>
            </a:r>
          </a:p>
          <a:p>
            <a:pPr algn="l"/>
            <a:r>
              <a:rPr lang="bg-BG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• Европейска икономическа общност</a:t>
            </a:r>
          </a:p>
          <a:p>
            <a:pPr algn="l"/>
            <a:r>
              <a:rPr lang="ru-RU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• Европейска общност за атомна енергия (ЕВРАТОМ)</a:t>
            </a:r>
          </a:p>
          <a:p>
            <a:pPr algn="l"/>
            <a:endParaRPr lang="bg-BG" sz="1400" dirty="0">
              <a:solidFill>
                <a:srgbClr val="3154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g-BG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1987 г.  - Единен европейски акт: Единен пазар</a:t>
            </a:r>
          </a:p>
          <a:p>
            <a:pPr algn="l"/>
            <a:endParaRPr lang="ru-RU" sz="1400" dirty="0">
              <a:solidFill>
                <a:srgbClr val="3154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1993 г.  - Договор за Европейския съюз –Маастрихт</a:t>
            </a:r>
          </a:p>
          <a:p>
            <a:pPr algn="l"/>
            <a:endParaRPr lang="bg-BG" sz="1400" dirty="0">
              <a:solidFill>
                <a:srgbClr val="3154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g-BG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1999 г. - Договор от Амстердам </a:t>
            </a:r>
            <a:endParaRPr lang="bg-BG" sz="1400" dirty="0" smtClean="0">
              <a:solidFill>
                <a:srgbClr val="3154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bg-BG" sz="1400" dirty="0">
              <a:solidFill>
                <a:srgbClr val="3154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g-BG" sz="1400" dirty="0" smtClean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2003 </a:t>
            </a:r>
            <a:r>
              <a:rPr lang="bg-BG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г. - Договор от Ница</a:t>
            </a:r>
          </a:p>
          <a:p>
            <a:pPr algn="l"/>
            <a:endParaRPr lang="bg-BG" sz="1400" dirty="0">
              <a:solidFill>
                <a:srgbClr val="3154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bg-BG" sz="1400" dirty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г. - Договор от </a:t>
            </a:r>
            <a:r>
              <a:rPr lang="bg-BG" sz="1400" dirty="0" smtClean="0">
                <a:solidFill>
                  <a:srgbClr val="3154A3"/>
                </a:solidFill>
                <a:latin typeface="Times New Roman" pitchFamily="18" charset="0"/>
                <a:cs typeface="Times New Roman" pitchFamily="18" charset="0"/>
              </a:rPr>
              <a:t>Лисабон</a:t>
            </a:r>
            <a:endParaRPr lang="bg-BG" sz="1400" dirty="0">
              <a:solidFill>
                <a:srgbClr val="3154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987" y="1796309"/>
            <a:ext cx="4679901" cy="421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1560" y="6150114"/>
            <a:ext cx="7488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6D89AE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6D89AE"/>
              </a:buClr>
              <a:buSzPct val="55000"/>
              <a:buFont typeface="Wingdings 3" panose="05040102010807070707" pitchFamily="18" charset="2"/>
              <a:buChar char=""/>
              <a:defRPr sz="120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ts val="0"/>
              </a:spcBef>
              <a:buClrTx/>
            </a:pPr>
            <a:r>
              <a:rPr lang="en-GB" altLang="en-US" sz="2000" b="1" dirty="0" smtClean="0">
                <a:solidFill>
                  <a:srgbClr val="75A1D5"/>
                </a:solidFill>
              </a:rPr>
              <a:t>1952</a:t>
            </a:r>
            <a:r>
              <a:rPr lang="bg-BG" altLang="en-US" sz="2000" b="1" dirty="0">
                <a:solidFill>
                  <a:srgbClr val="75A1D5"/>
                </a:solidFill>
              </a:rPr>
              <a:t> </a:t>
            </a:r>
            <a:r>
              <a:rPr lang="bg-BG" altLang="en-US" sz="2000" b="1" dirty="0" smtClean="0">
                <a:solidFill>
                  <a:srgbClr val="75A1D5"/>
                </a:solidFill>
              </a:rPr>
              <a:t>г., </a:t>
            </a:r>
            <a:r>
              <a:rPr lang="en-GB" altLang="en-US" sz="2000" b="1" dirty="0" smtClean="0">
                <a:solidFill>
                  <a:srgbClr val="FBB62D"/>
                </a:solidFill>
              </a:rPr>
              <a:t>1973</a:t>
            </a:r>
            <a:r>
              <a:rPr lang="bg-BG" altLang="en-US" sz="2000" b="1" dirty="0" smtClean="0">
                <a:solidFill>
                  <a:srgbClr val="FBB62D"/>
                </a:solidFill>
              </a:rPr>
              <a:t> г., </a:t>
            </a:r>
            <a:r>
              <a:rPr lang="en-GB" altLang="en-US" sz="2000" b="1" dirty="0" smtClean="0">
                <a:solidFill>
                  <a:srgbClr val="9D93C7"/>
                </a:solidFill>
              </a:rPr>
              <a:t>1981</a:t>
            </a:r>
            <a:r>
              <a:rPr lang="bg-BG" altLang="en-US" sz="2000" b="1" dirty="0" smtClean="0">
                <a:solidFill>
                  <a:srgbClr val="9D93C7"/>
                </a:solidFill>
              </a:rPr>
              <a:t> г., </a:t>
            </a:r>
            <a:r>
              <a:rPr lang="en-GB" altLang="en-US" sz="2000" b="1" dirty="0" smtClean="0">
                <a:solidFill>
                  <a:srgbClr val="F37052"/>
                </a:solidFill>
              </a:rPr>
              <a:t>1986</a:t>
            </a:r>
            <a:r>
              <a:rPr lang="bg-BG" altLang="en-US" sz="2000" b="1" dirty="0">
                <a:solidFill>
                  <a:srgbClr val="F37052"/>
                </a:solidFill>
              </a:rPr>
              <a:t> </a:t>
            </a:r>
            <a:r>
              <a:rPr lang="bg-BG" altLang="en-US" sz="2000" b="1" dirty="0" smtClean="0">
                <a:solidFill>
                  <a:srgbClr val="F37052"/>
                </a:solidFill>
              </a:rPr>
              <a:t>г., </a:t>
            </a:r>
            <a:r>
              <a:rPr lang="en-GB" altLang="en-US" sz="2000" b="1" dirty="0" smtClean="0">
                <a:solidFill>
                  <a:srgbClr val="83CEC3"/>
                </a:solidFill>
              </a:rPr>
              <a:t>1995</a:t>
            </a:r>
            <a:r>
              <a:rPr lang="bg-BG" altLang="en-US" sz="2000" b="1" dirty="0" smtClean="0">
                <a:solidFill>
                  <a:srgbClr val="83CEC3"/>
                </a:solidFill>
              </a:rPr>
              <a:t> г., </a:t>
            </a:r>
            <a:r>
              <a:rPr lang="en-GB" altLang="en-US" sz="2000" b="1" dirty="0" smtClean="0">
                <a:solidFill>
                  <a:srgbClr val="F49ABF"/>
                </a:solidFill>
              </a:rPr>
              <a:t>2004</a:t>
            </a:r>
            <a:r>
              <a:rPr lang="bg-BG" altLang="en-US" sz="2000" b="1" dirty="0" smtClean="0">
                <a:solidFill>
                  <a:srgbClr val="F49ABF"/>
                </a:solidFill>
              </a:rPr>
              <a:t> г., </a:t>
            </a:r>
            <a:r>
              <a:rPr lang="en-GB" altLang="en-US" sz="2000" b="1" dirty="0" smtClean="0">
                <a:solidFill>
                  <a:srgbClr val="FBEA78"/>
                </a:solidFill>
              </a:rPr>
              <a:t>2007</a:t>
            </a:r>
            <a:r>
              <a:rPr lang="bg-BG" altLang="en-US" sz="2000" b="1" dirty="0" smtClean="0">
                <a:solidFill>
                  <a:srgbClr val="FBEA78"/>
                </a:solidFill>
              </a:rPr>
              <a:t> г., </a:t>
            </a:r>
            <a:r>
              <a:rPr lang="en-GB" altLang="en-US" sz="2000" b="1" dirty="0" smtClean="0">
                <a:solidFill>
                  <a:srgbClr val="6CC065"/>
                </a:solidFill>
              </a:rPr>
              <a:t>2013</a:t>
            </a:r>
            <a:r>
              <a:rPr lang="bg-BG" altLang="en-US" sz="2000" b="1" dirty="0" smtClean="0">
                <a:solidFill>
                  <a:srgbClr val="6CC065"/>
                </a:solidFill>
              </a:rPr>
              <a:t> г.</a:t>
            </a:r>
            <a:endParaRPr lang="en-GB" altLang="en-US" sz="2000" b="1" dirty="0">
              <a:solidFill>
                <a:srgbClr val="75A1D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2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792832"/>
          </a:xfrm>
        </p:spPr>
        <p:txBody>
          <a:bodyPr/>
          <a:lstStyle/>
          <a:p>
            <a:pPr eaLnBrk="1" hangingPunct="1"/>
            <a:r>
              <a:rPr lang="bg-BG" i="1" dirty="0" smtClean="0"/>
              <a:t>Символите на ЕС</a:t>
            </a:r>
            <a:endParaRPr lang="en-US" i="1" dirty="0" smtClean="0"/>
          </a:p>
        </p:txBody>
      </p:sp>
      <p:pic>
        <p:nvPicPr>
          <p:cNvPr id="4099" name="Picture 3" descr="index1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749313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123728" y="2148681"/>
            <a:ext cx="1751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bg-BG" sz="1200" b="1">
                <a:solidFill>
                  <a:schemeClr val="bg1"/>
                </a:solidFill>
              </a:rPr>
              <a:t>Европейското знаме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143625" y="2286000"/>
            <a:ext cx="1679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bg-BG" sz="1200" b="1">
                <a:solidFill>
                  <a:schemeClr val="bg1"/>
                </a:solidFill>
              </a:rPr>
              <a:t>Европейският химн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2483768" y="5519350"/>
            <a:ext cx="19461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bg-BG" sz="1200" b="1" dirty="0">
                <a:solidFill>
                  <a:schemeClr val="bg1"/>
                </a:solidFill>
              </a:rPr>
              <a:t>9 май</a:t>
            </a:r>
            <a:r>
              <a:rPr lang="en-IE" sz="1200" b="1" dirty="0">
                <a:solidFill>
                  <a:schemeClr val="bg1"/>
                </a:solidFill>
              </a:rPr>
              <a:t> - </a:t>
            </a:r>
            <a:r>
              <a:rPr lang="bg-BG" sz="1200" b="1" dirty="0">
                <a:solidFill>
                  <a:schemeClr val="bg1"/>
                </a:solidFill>
              </a:rPr>
              <a:t> Ден на Европа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5426075" y="54292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bg-BG" sz="1200" b="1">
                <a:solidFill>
                  <a:schemeClr val="bg1"/>
                </a:solidFill>
              </a:rPr>
              <a:t>Девизът – </a:t>
            </a:r>
            <a:br>
              <a:rPr lang="bg-BG" sz="1200" b="1">
                <a:solidFill>
                  <a:schemeClr val="bg1"/>
                </a:solidFill>
              </a:rPr>
            </a:br>
            <a:r>
              <a:rPr lang="bg-BG" sz="1200" b="1">
                <a:solidFill>
                  <a:schemeClr val="bg1"/>
                </a:solidFill>
              </a:rPr>
              <a:t>Обединен в многообразието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864840"/>
          </a:xfrm>
        </p:spPr>
        <p:txBody>
          <a:bodyPr/>
          <a:lstStyle/>
          <a:p>
            <a:pPr eaLnBrk="1" hangingPunct="1"/>
            <a:r>
              <a:rPr lang="en-GB" i="1" dirty="0" smtClean="0"/>
              <a:t>2</a:t>
            </a:r>
            <a:r>
              <a:rPr lang="bg-BG" i="1" dirty="0" smtClean="0"/>
              <a:t>4</a:t>
            </a:r>
            <a:r>
              <a:rPr lang="en-GB" i="1" dirty="0" smtClean="0"/>
              <a:t> </a:t>
            </a:r>
            <a:r>
              <a:rPr lang="bg-BG" i="1" dirty="0" smtClean="0"/>
              <a:t>официални езика</a:t>
            </a:r>
            <a:endParaRPr lang="en-US" i="1" dirty="0" smtClean="0"/>
          </a:p>
        </p:txBody>
      </p:sp>
      <p:pic>
        <p:nvPicPr>
          <p:cNvPr id="4" name="Picture 2" descr="tal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84784"/>
            <a:ext cx="7128792" cy="2403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3814617"/>
              </p:ext>
            </p:extLst>
          </p:nvPr>
        </p:nvGraphicFramePr>
        <p:xfrm>
          <a:off x="1389560" y="4005064"/>
          <a:ext cx="6946272" cy="2612681"/>
        </p:xfrm>
        <a:graphic>
          <a:graphicData uri="http://schemas.openxmlformats.org/drawingml/2006/table">
            <a:tbl>
              <a:tblPr/>
              <a:tblGrid>
                <a:gridCol w="609536"/>
                <a:gridCol w="1550704"/>
                <a:gridCol w="643072"/>
                <a:gridCol w="1872208"/>
                <a:gridCol w="686576"/>
                <a:gridCol w="1584176"/>
              </a:tblGrid>
              <a:tr h="365044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bg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български</a:t>
                      </a:r>
                      <a:endParaRPr kumimoji="0" lang="en-GB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bg-BG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      </a:t>
                      </a: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français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nl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n</a:t>
                      </a: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ederlands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091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es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español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ga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g</a:t>
                      </a: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aeilge</a:t>
                      </a: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pl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polski</a:t>
                      </a: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091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cs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čeština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hr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hrvatski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pt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português</a:t>
                      </a:r>
                      <a:endParaRPr kumimoji="0" lang="en-GB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091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da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dansk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it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italiano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+mn-cs"/>
                        </a:rPr>
                        <a:t>ro</a:t>
                      </a:r>
                      <a:endParaRPr kumimoji="0" lang="en-GB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română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091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de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eutsch</a:t>
                      </a: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lv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latviešu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+mn-cs"/>
                        </a:rPr>
                        <a:t>sk</a:t>
                      </a:r>
                      <a:endParaRPr kumimoji="0" lang="en-GB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slovenčina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091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et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eesti keel</a:t>
                      </a: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lt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lietuvių kalba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+mn-cs"/>
                        </a:rPr>
                        <a:t>sl</a:t>
                      </a:r>
                      <a:endParaRPr kumimoji="0" lang="en-GB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slovenščina</a:t>
                      </a: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091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el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ελληνικά</a:t>
                      </a:r>
                      <a:endParaRPr kumimoji="0" lang="en-GB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hu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magyar</a:t>
                      </a: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fi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suomi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091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en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e</a:t>
                      </a: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nglish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mt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m</a:t>
                      </a: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alti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sv</a:t>
                      </a:r>
                    </a:p>
                  </a:txBody>
                  <a:tcPr marL="153886" marR="153886" marT="35989" marB="35989" anchor="ctr" horzOverflow="overflow">
                    <a:lnL w="28575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anose="05040102010807070707" pitchFamily="18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</a:rPr>
                        <a:t>svenska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</a:endParaRPr>
                    </a:p>
                  </a:txBody>
                  <a:tcPr marL="153886" marR="153886" marT="35989" marB="35989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019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488" y="269988"/>
            <a:ext cx="6160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noProof="1">
                <a:solidFill>
                  <a:schemeClr val="bg1"/>
                </a:solidFill>
                <a:latin typeface="+mj-lt"/>
              </a:rPr>
              <a:t>Какво прави днес Европейският съюз</a:t>
            </a:r>
            <a:r>
              <a:rPr lang="en-GB" sz="2000" b="1" i="1" noProof="1" smtClean="0">
                <a:solidFill>
                  <a:schemeClr val="bg1"/>
                </a:solidFill>
                <a:latin typeface="+mj-lt"/>
              </a:rPr>
              <a:t>?</a:t>
            </a:r>
            <a:endParaRPr lang="bg-BG" sz="2000" b="1" i="1" noProof="1" smtClean="0">
              <a:solidFill>
                <a:schemeClr val="bg1"/>
              </a:solidFill>
              <a:latin typeface="+mj-lt"/>
            </a:endParaRPr>
          </a:p>
          <a:p>
            <a:endParaRPr lang="bg-BG" sz="1000" b="1" i="1" noProof="1" smtClean="0">
              <a:solidFill>
                <a:schemeClr val="bg1"/>
              </a:solidFill>
              <a:latin typeface="+mj-lt"/>
            </a:endParaRPr>
          </a:p>
          <a:p>
            <a:r>
              <a:rPr lang="bg-BG" sz="1400" b="1" i="1" noProof="1" smtClean="0">
                <a:solidFill>
                  <a:schemeClr val="bg1"/>
                </a:solidFill>
                <a:latin typeface="+mj-lt"/>
              </a:rPr>
              <a:t>ЕС се опитва да направи живота по-добър за всички нас</a:t>
            </a:r>
            <a:endParaRPr lang="bg-BG" sz="1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89092" y="1548801"/>
            <a:ext cx="2434864" cy="75793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bg-BG" sz="1200" b="1" u="sng" dirty="0" smtClean="0">
                <a:solidFill>
                  <a:srgbClr val="002060"/>
                </a:solidFill>
              </a:rPr>
              <a:t>Свобода за работещите</a:t>
            </a:r>
            <a:r>
              <a:rPr lang="bg-BG" sz="1200" dirty="0" smtClean="0">
                <a:solidFill>
                  <a:srgbClr val="002060"/>
                </a:solidFill>
              </a:rPr>
              <a:t/>
            </a:r>
            <a:br>
              <a:rPr lang="bg-BG" sz="1200" dirty="0" smtClean="0">
                <a:solidFill>
                  <a:srgbClr val="002060"/>
                </a:solidFill>
              </a:rPr>
            </a:br>
            <a:r>
              <a:rPr lang="bg-BG" sz="1200" dirty="0" smtClean="0">
                <a:solidFill>
                  <a:srgbClr val="002060"/>
                </a:solidFill>
              </a:rPr>
              <a:t>Европейските граждани могат да живеят </a:t>
            </a:r>
            <a:r>
              <a:rPr lang="de-DE" sz="1200" dirty="0" smtClean="0">
                <a:solidFill>
                  <a:srgbClr val="002060"/>
                </a:solidFill>
              </a:rPr>
              <a:t/>
            </a:r>
            <a:br>
              <a:rPr lang="de-DE" sz="1200" dirty="0" smtClean="0">
                <a:solidFill>
                  <a:srgbClr val="002060"/>
                </a:solidFill>
              </a:rPr>
            </a:br>
            <a:r>
              <a:rPr lang="bg-BG" sz="1200" dirty="0" smtClean="0">
                <a:solidFill>
                  <a:srgbClr val="002060"/>
                </a:solidFill>
              </a:rPr>
              <a:t>и работят в държава от ЕС по техен избор</a:t>
            </a:r>
            <a:r>
              <a:rPr lang="bg-BG" sz="1200" dirty="0" smtClean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59370" y="2182265"/>
            <a:ext cx="2550781" cy="106394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 2"/>
              <a:buNone/>
            </a:pPr>
            <a:r>
              <a:rPr lang="en-GB" sz="1200" b="1" u="sng" dirty="0" smtClean="0">
                <a:solidFill>
                  <a:srgbClr val="002060"/>
                </a:solidFill>
              </a:rPr>
              <a:t>Свобода за младите хора</a:t>
            </a:r>
            <a:r>
              <a:rPr sz="1200" dirty="0">
                <a:solidFill>
                  <a:srgbClr val="002060"/>
                </a:solidFill>
              </a:rPr>
              <a:t/>
            </a:r>
            <a:br>
              <a:rPr sz="1200" dirty="0">
                <a:solidFill>
                  <a:srgbClr val="002060"/>
                </a:solidFill>
              </a:rPr>
            </a:br>
            <a:r>
              <a:rPr lang="en-GB" sz="1200" dirty="0" smtClean="0">
                <a:solidFill>
                  <a:srgbClr val="002060"/>
                </a:solidFill>
              </a:rPr>
              <a:t>ЕС подкрепя младите хора, които искат да учат или да се обучават известно време в друга европейска държава. (Еразъм+)</a:t>
            </a:r>
          </a:p>
        </p:txBody>
      </p:sp>
      <p:sp>
        <p:nvSpPr>
          <p:cNvPr id="11" name="Правоъгълник 7"/>
          <p:cNvSpPr/>
          <p:nvPr/>
        </p:nvSpPr>
        <p:spPr>
          <a:xfrm>
            <a:off x="3101664" y="5257789"/>
            <a:ext cx="5719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Единният </a:t>
            </a:r>
            <a:r>
              <a:rPr lang="bg-BG" sz="1200" dirty="0">
                <a:solidFill>
                  <a:srgbClr val="002060"/>
                </a:solidFill>
                <a:latin typeface="+mn-lt"/>
              </a:rPr>
              <a:t>пазар доведе до: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значителни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намаления на цените на много продукти и услуги, включително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цените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на самолетни билети и телефонни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разговори;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по-голям </a:t>
            </a:r>
            <a:r>
              <a:rPr lang="bg-BG" sz="1200" dirty="0">
                <a:solidFill>
                  <a:srgbClr val="002060"/>
                </a:solidFill>
                <a:latin typeface="+mn-lt"/>
              </a:rPr>
              <a:t>избор за </a:t>
            </a: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потребителите; </a:t>
            </a:r>
            <a:endParaRPr lang="bg-BG" sz="1200" dirty="0">
              <a:solidFill>
                <a:srgbClr val="002060"/>
              </a:solidFill>
              <a:latin typeface="+mn-lt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2,8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милиона нови работни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места.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4" y="2447580"/>
            <a:ext cx="2863375" cy="421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358" y="3520522"/>
            <a:ext cx="2276803" cy="151549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21" y="2642612"/>
            <a:ext cx="2340477" cy="165661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23778" y="1387709"/>
            <a:ext cx="3915066" cy="117656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ru-RU" sz="1400" b="1" u="sng" dirty="0">
                <a:solidFill>
                  <a:srgbClr val="002060"/>
                </a:solidFill>
              </a:rPr>
              <a:t>Единен </a:t>
            </a:r>
            <a:r>
              <a:rPr lang="ru-RU" sz="1400" b="1" u="sng" dirty="0" smtClean="0">
                <a:solidFill>
                  <a:srgbClr val="002060"/>
                </a:solidFill>
              </a:rPr>
              <a:t>пазар (свобода на избора):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1200" dirty="0" smtClean="0">
                <a:solidFill>
                  <a:srgbClr val="002060"/>
                </a:solidFill>
              </a:rPr>
              <a:t>Четири </a:t>
            </a:r>
            <a:r>
              <a:rPr lang="bg-BG" sz="1200" dirty="0">
                <a:solidFill>
                  <a:srgbClr val="002060"/>
                </a:solidFill>
              </a:rPr>
              <a:t>свободи на движение: </a:t>
            </a:r>
            <a:endParaRPr lang="bg-BG" sz="12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bg-BG" sz="1200" dirty="0" smtClean="0">
                <a:solidFill>
                  <a:srgbClr val="002060"/>
                </a:solidFill>
              </a:rPr>
              <a:t>стоки</a:t>
            </a:r>
            <a:endParaRPr lang="bg-BG" sz="12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bg-BG" sz="1200" dirty="0">
                <a:solidFill>
                  <a:srgbClr val="002060"/>
                </a:solidFill>
              </a:rPr>
              <a:t>у</a:t>
            </a:r>
            <a:r>
              <a:rPr lang="bg-BG" sz="1200" dirty="0" smtClean="0">
                <a:solidFill>
                  <a:srgbClr val="002060"/>
                </a:solidFill>
              </a:rPr>
              <a:t>слуги</a:t>
            </a:r>
            <a:endParaRPr lang="bg-BG" sz="12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bg-BG" sz="1200" dirty="0">
                <a:solidFill>
                  <a:srgbClr val="002060"/>
                </a:solidFill>
              </a:rPr>
              <a:t>х</a:t>
            </a:r>
            <a:r>
              <a:rPr lang="bg-BG" sz="1200" dirty="0" smtClean="0">
                <a:solidFill>
                  <a:srgbClr val="002060"/>
                </a:solidFill>
              </a:rPr>
              <a:t>ора</a:t>
            </a:r>
            <a:endParaRPr lang="bg-BG" sz="12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bg-BG" sz="1200" dirty="0" smtClean="0">
                <a:solidFill>
                  <a:srgbClr val="002060"/>
                </a:solidFill>
              </a:rPr>
              <a:t>капитали</a:t>
            </a:r>
            <a:endParaRPr lang="bg-BG" sz="1200" dirty="0"/>
          </a:p>
        </p:txBody>
      </p:sp>
    </p:spTree>
    <p:extLst>
      <p:ext uri="{BB962C8B-B14F-4D97-AF65-F5344CB8AC3E}">
        <p14:creationId xmlns="" xmlns:p14="http://schemas.microsoft.com/office/powerpoint/2010/main" val="13481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488" y="269988"/>
            <a:ext cx="6160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noProof="1">
                <a:solidFill>
                  <a:schemeClr val="bg1"/>
                </a:solidFill>
                <a:latin typeface="+mj-lt"/>
              </a:rPr>
              <a:t>Какво прави днес Европейският съюз</a:t>
            </a:r>
            <a:r>
              <a:rPr lang="en-GB" sz="2000" b="1" i="1" noProof="1" smtClean="0">
                <a:solidFill>
                  <a:schemeClr val="bg1"/>
                </a:solidFill>
                <a:latin typeface="+mj-lt"/>
              </a:rPr>
              <a:t>?</a:t>
            </a:r>
            <a:endParaRPr lang="bg-BG" sz="2000" b="1" i="1" noProof="1" smtClean="0">
              <a:solidFill>
                <a:schemeClr val="bg1"/>
              </a:solidFill>
              <a:latin typeface="+mj-lt"/>
            </a:endParaRPr>
          </a:p>
          <a:p>
            <a:endParaRPr lang="bg-BG" sz="1000" b="1" i="1" noProof="1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bg-BG" sz="1400" b="1" i="1" noProof="1" smtClean="0">
                <a:solidFill>
                  <a:schemeClr val="bg1"/>
                </a:solidFill>
                <a:latin typeface="+mj-lt"/>
              </a:rPr>
              <a:t>	Има още много неща, които ЕС прави днес</a:t>
            </a:r>
            <a:endParaRPr lang="bg-BG" sz="1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632" y="2682957"/>
            <a:ext cx="18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Околна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среда</a:t>
            </a:r>
            <a:endParaRPr lang="bg-BG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Правоъгълник 5"/>
          <p:cNvSpPr/>
          <p:nvPr/>
        </p:nvSpPr>
        <p:spPr>
          <a:xfrm>
            <a:off x="6588224" y="1434882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Европейска здравноосигурителна карта</a:t>
            </a:r>
          </a:p>
        </p:txBody>
      </p:sp>
      <p:sp>
        <p:nvSpPr>
          <p:cNvPr id="16" name="Правоъгълник 12"/>
          <p:cNvSpPr/>
          <p:nvPr/>
        </p:nvSpPr>
        <p:spPr>
          <a:xfrm>
            <a:off x="1729224" y="1744310"/>
            <a:ext cx="2701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Зона на свобода,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сигурност и правосъдие</a:t>
            </a:r>
            <a:endParaRPr lang="bg-BG" sz="1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" name="Picture 5" descr="4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" y="3399998"/>
            <a:ext cx="8967788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488" y="3093801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bg-BG" sz="1200" dirty="0">
                <a:solidFill>
                  <a:srgbClr val="002060"/>
                </a:solidFill>
                <a:latin typeface="+mn-lt"/>
              </a:rPr>
              <a:t>по-чисти води за </a:t>
            </a: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къпане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;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много </a:t>
            </a:r>
            <a:r>
              <a:rPr lang="bg-BG" sz="1200" dirty="0">
                <a:solidFill>
                  <a:srgbClr val="002060"/>
                </a:solidFill>
                <a:latin typeface="+mn-lt"/>
              </a:rPr>
              <a:t>по-малко киселинни </a:t>
            </a: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дъждове;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разпространение </a:t>
            </a:r>
            <a:r>
              <a:rPr lang="bg-BG" sz="1200" dirty="0">
                <a:solidFill>
                  <a:srgbClr val="002060"/>
                </a:solidFill>
                <a:latin typeface="+mn-lt"/>
              </a:rPr>
              <a:t>на безоловния </a:t>
            </a: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бензин;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свободно </a:t>
            </a:r>
            <a:r>
              <a:rPr lang="bg-BG" sz="1200" dirty="0">
                <a:solidFill>
                  <a:srgbClr val="002060"/>
                </a:solidFill>
                <a:latin typeface="+mn-lt"/>
              </a:rPr>
              <a:t>и безопасно изхвърляне на стари </a:t>
            </a: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електроуреди;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строги </a:t>
            </a:r>
            <a:r>
              <a:rPr lang="bg-BG" sz="1200" dirty="0">
                <a:solidFill>
                  <a:srgbClr val="002060"/>
                </a:solidFill>
                <a:latin typeface="+mn-lt"/>
              </a:rPr>
              <a:t>правила за безопасност на храните от стопанството до </a:t>
            </a: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трапезата;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по-екологично </a:t>
            </a:r>
            <a:r>
              <a:rPr lang="bg-BG" sz="1200" dirty="0">
                <a:solidFill>
                  <a:srgbClr val="002060"/>
                </a:solidFill>
                <a:latin typeface="+mn-lt"/>
              </a:rPr>
              <a:t>чисто и качествено селско </a:t>
            </a: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стопанство;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по-ефикасни </a:t>
            </a:r>
            <a:r>
              <a:rPr lang="bg-BG" sz="1200" dirty="0">
                <a:solidFill>
                  <a:srgbClr val="002060"/>
                </a:solidFill>
                <a:latin typeface="+mn-lt"/>
              </a:rPr>
              <a:t>здравни предупреждения върху </a:t>
            </a: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цигарите;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регистрация </a:t>
            </a:r>
            <a:r>
              <a:rPr lang="bg-BG" sz="1200" dirty="0">
                <a:solidFill>
                  <a:srgbClr val="002060"/>
                </a:solidFill>
                <a:latin typeface="+mn-lt"/>
              </a:rPr>
              <a:t>и контрол на всички химични вещества (</a:t>
            </a:r>
            <a:r>
              <a:rPr lang="en-GB" sz="1200" dirty="0">
                <a:solidFill>
                  <a:srgbClr val="002060"/>
                </a:solidFill>
                <a:latin typeface="+mn-lt"/>
              </a:rPr>
              <a:t>REACH</a:t>
            </a:r>
            <a:r>
              <a:rPr lang="en-GB" sz="1200" dirty="0" smtClean="0">
                <a:solidFill>
                  <a:srgbClr val="002060"/>
                </a:solidFill>
                <a:latin typeface="+mn-lt"/>
              </a:rPr>
              <a:t>)</a:t>
            </a:r>
            <a:r>
              <a:rPr lang="bg-BG" sz="1200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43" y="1352583"/>
            <a:ext cx="1658256" cy="167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19713"/>
            <a:ext cx="1972511" cy="2615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6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887412"/>
          </a:xfrm>
        </p:spPr>
        <p:txBody>
          <a:bodyPr/>
          <a:lstStyle/>
          <a:p>
            <a:pPr eaLnBrk="1" hangingPunct="1"/>
            <a:r>
              <a:rPr lang="bg-BG" i="1" dirty="0" smtClean="0"/>
              <a:t>Еврото – единна европейска валута</a:t>
            </a:r>
            <a:endParaRPr lang="en-US" i="1" dirty="0" smtClean="0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995129" y="3043134"/>
            <a:ext cx="3970277" cy="357020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bg-BG" sz="1200" b="1" dirty="0" smtClean="0">
                <a:solidFill>
                  <a:schemeClr val="accent2"/>
                </a:solidFill>
                <a:latin typeface="Verdana" pitchFamily="34" charset="0"/>
              </a:rPr>
              <a:t>Без риск от колебания и разходи за обмен на валута;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bg-BG" sz="1200" b="1" dirty="0" smtClean="0">
                <a:solidFill>
                  <a:schemeClr val="accent2"/>
                </a:solidFill>
                <a:latin typeface="Verdana" pitchFamily="34" charset="0"/>
              </a:rPr>
              <a:t>По-голям избор от стабилни цени за потребление;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bg-BG" sz="1200" b="1" dirty="0" smtClean="0">
                <a:solidFill>
                  <a:schemeClr val="accent2"/>
                </a:solidFill>
                <a:latin typeface="Verdana" pitchFamily="34" charset="0"/>
              </a:rPr>
              <a:t>По-тясно икономическо сътрудничество между държавите от ЕС;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bg-BG" sz="1200" b="1" dirty="0" smtClean="0">
                <a:solidFill>
                  <a:schemeClr val="accent2"/>
                </a:solidFill>
                <a:latin typeface="Verdana" pitchFamily="34" charset="0"/>
              </a:rPr>
              <a:t>Може </a:t>
            </a:r>
            <a:r>
              <a:rPr lang="bg-BG" sz="1200" b="1" dirty="0">
                <a:solidFill>
                  <a:schemeClr val="accent2"/>
                </a:solidFill>
                <a:latin typeface="Verdana" pitchFamily="34" charset="0"/>
              </a:rPr>
              <a:t>да се използва навсякъде в </a:t>
            </a:r>
            <a:r>
              <a:rPr lang="bg-BG" sz="1200" b="1" dirty="0" smtClean="0">
                <a:solidFill>
                  <a:schemeClr val="accent2"/>
                </a:solidFill>
                <a:latin typeface="Verdana" pitchFamily="34" charset="0"/>
              </a:rPr>
              <a:t>еврозоната.</a:t>
            </a:r>
            <a:endParaRPr lang="en-GB" sz="1200" b="1" dirty="0">
              <a:solidFill>
                <a:srgbClr val="000066"/>
              </a:solidFill>
              <a:latin typeface="Verdana" pitchFamily="34" charset="0"/>
            </a:endParaRPr>
          </a:p>
          <a:p>
            <a:pPr algn="l" eaLnBrk="1" hangingPunct="1"/>
            <a:endParaRPr lang="en-GB" sz="1200" b="1" dirty="0">
              <a:solidFill>
                <a:srgbClr val="000066"/>
              </a:solidFill>
              <a:latin typeface="Verdana" pitchFamily="34" charset="0"/>
            </a:endParaRPr>
          </a:p>
          <a:p>
            <a:pPr algn="l" eaLnBrk="1" hangingPunct="1"/>
            <a:r>
              <a:rPr lang="en-GB" sz="1200" b="1" dirty="0">
                <a:solidFill>
                  <a:srgbClr val="0093D3"/>
                </a:solidFill>
                <a:latin typeface="Webdings" pitchFamily="18" charset="2"/>
              </a:rPr>
              <a:t>4</a:t>
            </a:r>
            <a:r>
              <a:rPr lang="bg-BG" sz="1200" b="1" dirty="0">
                <a:solidFill>
                  <a:srgbClr val="0093D3"/>
                </a:solidFill>
                <a:latin typeface="Verdana" pitchFamily="34" charset="0"/>
              </a:rPr>
              <a:t>Монети</a:t>
            </a:r>
            <a:r>
              <a:rPr lang="en-GB" sz="1200" b="1" dirty="0">
                <a:solidFill>
                  <a:srgbClr val="0093D3"/>
                </a:solidFill>
                <a:latin typeface="Verdana" pitchFamily="34" charset="0"/>
              </a:rPr>
              <a:t>:</a:t>
            </a:r>
            <a:r>
              <a:rPr lang="en-GB" sz="1200" b="1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bg-BG" sz="1200" b="1" dirty="0">
                <a:solidFill>
                  <a:schemeClr val="accent2"/>
                </a:solidFill>
                <a:latin typeface="Verdana" pitchFamily="34" charset="0"/>
              </a:rPr>
              <a:t>една страна с национални символи и една обща страна</a:t>
            </a:r>
          </a:p>
          <a:p>
            <a:pPr algn="l" eaLnBrk="1" hangingPunct="1"/>
            <a:endParaRPr lang="en-GB" sz="1200" b="1" dirty="0">
              <a:solidFill>
                <a:srgbClr val="000066"/>
              </a:solidFill>
              <a:latin typeface="Verdana" pitchFamily="34" charset="0"/>
            </a:endParaRPr>
          </a:p>
          <a:p>
            <a:pPr algn="l" eaLnBrk="1" hangingPunct="1"/>
            <a:r>
              <a:rPr lang="en-GB" sz="1200" b="1" dirty="0">
                <a:solidFill>
                  <a:srgbClr val="0093D3"/>
                </a:solidFill>
                <a:latin typeface="Webdings" pitchFamily="18" charset="2"/>
              </a:rPr>
              <a:t>4</a:t>
            </a:r>
            <a:r>
              <a:rPr lang="bg-BG" sz="1200" b="1" dirty="0">
                <a:solidFill>
                  <a:srgbClr val="0093D3"/>
                </a:solidFill>
                <a:latin typeface="Verdana" pitchFamily="34" charset="0"/>
              </a:rPr>
              <a:t>Банкноти</a:t>
            </a:r>
            <a:r>
              <a:rPr lang="en-GB" sz="1200" b="1" dirty="0">
                <a:solidFill>
                  <a:srgbClr val="0093D3"/>
                </a:solidFill>
                <a:latin typeface="Verdana" pitchFamily="34" charset="0"/>
              </a:rPr>
              <a:t>:</a:t>
            </a:r>
            <a:r>
              <a:rPr lang="en-GB" sz="1200" b="1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bg-BG" sz="1200" b="1" dirty="0">
                <a:solidFill>
                  <a:schemeClr val="accent2"/>
                </a:solidFill>
                <a:latin typeface="Verdana" pitchFamily="34" charset="0"/>
              </a:rPr>
              <a:t>без национална </a:t>
            </a:r>
            <a:r>
              <a:rPr lang="bg-BG" sz="1200" b="1" dirty="0" smtClean="0">
                <a:solidFill>
                  <a:schemeClr val="accent2"/>
                </a:solidFill>
                <a:latin typeface="Verdana" pitchFamily="34" charset="0"/>
              </a:rPr>
              <a:t>страна</a:t>
            </a:r>
          </a:p>
          <a:p>
            <a:pPr marL="0" lvl="1" indent="0" algn="l">
              <a:buFont typeface="Wingdings" panose="05000000000000000000" pitchFamily="2" charset="2"/>
              <a:buNone/>
            </a:pPr>
            <a:endParaRPr lang="bg-BG" altLang="en-US" sz="1000" b="1" dirty="0" smtClean="0">
              <a:solidFill>
                <a:srgbClr val="ECCF4F"/>
              </a:solidFill>
              <a:latin typeface="+mn-lt"/>
            </a:endParaRPr>
          </a:p>
          <a:p>
            <a:pPr marL="0" lvl="1" indent="0" algn="l">
              <a:buFont typeface="Wingdings" panose="05000000000000000000" pitchFamily="2" charset="2"/>
              <a:buNone/>
            </a:pPr>
            <a:r>
              <a:rPr lang="bg-BG" altLang="en-US" sz="2400" b="1" dirty="0" smtClean="0">
                <a:solidFill>
                  <a:srgbClr val="ECCF4F"/>
                </a:solidFill>
                <a:latin typeface="+mn-lt"/>
              </a:rPr>
              <a:t>   </a:t>
            </a:r>
            <a:r>
              <a:rPr lang="bg-BG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 </a:t>
            </a:r>
            <a:r>
              <a:rPr lang="bg-BG" altLang="en-US" sz="1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евро</a:t>
            </a:r>
            <a:r>
              <a:rPr lang="en-GB" altLang="en-US" sz="1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lt-LT" altLang="en-US" sz="1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</a:t>
            </a:r>
            <a:r>
              <a:rPr lang="bg-BG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</a:t>
            </a:r>
            <a:r>
              <a:rPr lang="en-GB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19</a:t>
            </a:r>
            <a:endParaRPr lang="lt-LT" altLang="en-US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0" lvl="1" indent="0" algn="l">
              <a:buFont typeface="Wingdings" panose="05000000000000000000" pitchFamily="2" charset="2"/>
              <a:buNone/>
            </a:pPr>
            <a:r>
              <a:rPr lang="lt-LT" altLang="en-US" sz="1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</a:t>
            </a:r>
            <a:r>
              <a:rPr lang="bg-BG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Без </a:t>
            </a:r>
            <a:r>
              <a:rPr lang="bg-BG" altLang="en-US" sz="1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евро </a:t>
            </a:r>
            <a:r>
              <a:rPr lang="en-GB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bg-BG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</a:t>
            </a:r>
            <a:r>
              <a:rPr lang="en-GB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9</a:t>
            </a:r>
            <a:endParaRPr lang="bg-BG" altLang="en-US" sz="12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0" lvl="1" indent="0" algn="l">
              <a:buFont typeface="Wingdings" panose="05000000000000000000" pitchFamily="2" charset="2"/>
              <a:buNone/>
            </a:pPr>
            <a:r>
              <a:rPr lang="bg-BG" altLang="en-US" sz="1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bg-BG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</a:t>
            </a:r>
            <a:endParaRPr lang="en-GB" altLang="en-US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 eaLnBrk="1" hangingPunct="1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 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86" y="2060848"/>
            <a:ext cx="4294156" cy="43204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995130" y="5779619"/>
            <a:ext cx="127000" cy="17462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6272" y="6021802"/>
            <a:ext cx="127000" cy="182563"/>
          </a:xfrm>
          <a:prstGeom prst="rect">
            <a:avLst/>
          </a:prstGeom>
          <a:solidFill>
            <a:srgbClr val="1B1B6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u="sng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85"/>
          <a:stretch/>
        </p:blipFill>
        <p:spPr>
          <a:xfrm>
            <a:off x="5652120" y="1268760"/>
            <a:ext cx="2309959" cy="1774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887412"/>
          </a:xfrm>
        </p:spPr>
        <p:txBody>
          <a:bodyPr/>
          <a:lstStyle/>
          <a:p>
            <a:pPr eaLnBrk="1" hangingPunct="1"/>
            <a:r>
              <a:rPr lang="bg-BG" i="1" dirty="0" smtClean="0"/>
              <a:t>Бюджет на ЕС 2017 г.</a:t>
            </a:r>
            <a:endParaRPr lang="en-US" i="1" dirty="0" smtClean="0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3" y="1412776"/>
            <a:ext cx="876624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971600" y="1412776"/>
            <a:ext cx="7886700" cy="896937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 бюджет на ЕС за 201</a:t>
            </a:r>
            <a:r>
              <a:rPr lang="fr-BE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</a:t>
            </a:r>
            <a:r>
              <a:rPr lang="ru-RU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- </a:t>
            </a:r>
            <a:r>
              <a:rPr lang="ru-RU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de-DE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</a:t>
            </a:r>
            <a:r>
              <a:rPr lang="ru-RU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fr-BE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ru-RU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млрд. евро</a:t>
            </a:r>
            <a:br>
              <a:rPr lang="ru-RU" altLang="nl-BE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altLang="nl-BE" sz="1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nl-BE" altLang="nl-BE" sz="1800" dirty="0" smtClean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7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template1-PUB</Template>
  <TotalTime>19864</TotalTime>
  <Words>1269</Words>
  <Application>Microsoft Office PowerPoint</Application>
  <PresentationFormat>On-screen Show (4:3)</PresentationFormat>
  <Paragraphs>415</Paragraphs>
  <Slides>22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template1-PUB</vt:lpstr>
      <vt:lpstr>Microsoft Office Excel 97-2003 Worksheet</vt:lpstr>
      <vt:lpstr>Slide 1</vt:lpstr>
      <vt:lpstr>Цели на Европейския съюз</vt:lpstr>
      <vt:lpstr> Разширяване на Европейския съюз: 28 държави членки и 5 кандидатки </vt:lpstr>
      <vt:lpstr>Символите на ЕС</vt:lpstr>
      <vt:lpstr>24 официални езика</vt:lpstr>
      <vt:lpstr>Slide 6</vt:lpstr>
      <vt:lpstr>Slide 7</vt:lpstr>
      <vt:lpstr>Еврото – единна европейска валута</vt:lpstr>
      <vt:lpstr>Бюджет на ЕС 2017 г.</vt:lpstr>
      <vt:lpstr>Slide 10</vt:lpstr>
      <vt:lpstr>Три главни действащи лица</vt:lpstr>
      <vt:lpstr>Slide 12</vt:lpstr>
      <vt:lpstr>           Европейския съвет и Съвета на ЕС </vt:lpstr>
      <vt:lpstr>Европейска комисия – защита на общия интерес</vt:lpstr>
      <vt:lpstr>Европейски парламент</vt:lpstr>
      <vt:lpstr>Slide 16</vt:lpstr>
      <vt:lpstr>Европейски парламент –  разпределение на местата</vt:lpstr>
      <vt:lpstr>Политически групи в ЕП</vt:lpstr>
      <vt:lpstr>Парламентарни комисии в ЕП</vt:lpstr>
      <vt:lpstr>Българското председателство на Съвета на ЕС</vt:lpstr>
      <vt:lpstr>А ти?</vt:lpstr>
      <vt:lpstr>Slide 22</vt:lpstr>
    </vt:vector>
  </TitlesOfParts>
  <Company>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tacoen</dc:creator>
  <cp:lastModifiedBy>Qsen Prodanov</cp:lastModifiedBy>
  <cp:revision>765</cp:revision>
  <cp:lastPrinted>2008-05-20T10:20:43Z</cp:lastPrinted>
  <dcterms:created xsi:type="dcterms:W3CDTF">2007-08-22T10:47:46Z</dcterms:created>
  <dcterms:modified xsi:type="dcterms:W3CDTF">2017-11-16T08:14:55Z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